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9" r:id="rId4"/>
    <p:sldId id="259" r:id="rId5"/>
    <p:sldId id="273" r:id="rId6"/>
    <p:sldId id="282" r:id="rId7"/>
    <p:sldId id="274" r:id="rId8"/>
    <p:sldId id="275" r:id="rId9"/>
    <p:sldId id="272" r:id="rId10"/>
    <p:sldId id="285" r:id="rId11"/>
    <p:sldId id="277" r:id="rId12"/>
    <p:sldId id="283" r:id="rId13"/>
    <p:sldId id="260" r:id="rId14"/>
    <p:sldId id="280" r:id="rId15"/>
    <p:sldId id="284" r:id="rId16"/>
    <p:sldId id="276" r:id="rId17"/>
    <p:sldId id="261" r:id="rId18"/>
    <p:sldId id="286" r:id="rId19"/>
    <p:sldId id="265" r:id="rId20"/>
    <p:sldId id="266" r:id="rId21"/>
    <p:sldId id="267" r:id="rId22"/>
    <p:sldId id="262" r:id="rId23"/>
    <p:sldId id="268" r:id="rId24"/>
    <p:sldId id="264" r:id="rId25"/>
    <p:sldId id="281" r:id="rId26"/>
    <p:sldId id="287" r:id="rId27"/>
    <p:sldId id="288" r:id="rId28"/>
    <p:sldId id="289" r:id="rId29"/>
    <p:sldId id="290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4905"/>
    <a:srgbClr val="4156A1"/>
    <a:srgbClr val="990000"/>
    <a:srgbClr val="6F7D1C"/>
    <a:srgbClr val="008473"/>
    <a:srgbClr val="FA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566" y="72"/>
      </p:cViewPr>
      <p:guideLst>
        <p:guide orient="horz" pos="16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90A6-0435-4B83-8077-4F132A7B12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9AE9-91BF-4C23-8825-0B8C0BA89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2C95-8E23-4364-AE07-EE3A477D06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4696-A506-4FD7-8153-5C45B3B147F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E4D1-019F-4F0F-BF95-58BFE0ADD327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9000-7E4A-450D-B4D6-2F8DE1B5A888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E00C-29B0-4FE3-99CA-BB1FF044600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A217-3A20-42CC-A72D-DCA0297125F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5C50-03B8-4B63-B7A2-269AB0E9FFF5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4DB1-492E-4F80-A92D-6E63CB666958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790B-CED3-45BB-B41C-A6CC0DB42C5F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1280-C8A1-4EC3-844F-4EB9B6742F3F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D883-3394-4238-90D8-B13B76B60C34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0AE40C-F9CE-48D9-B5A4-2FF3DFA1782A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322943" y="1469231"/>
            <a:ext cx="8498114" cy="1102519"/>
          </a:xfrm>
        </p:spPr>
        <p:txBody>
          <a:bodyPr/>
          <a:lstStyle/>
          <a:p>
            <a:r>
              <a:rPr lang="en-US" sz="3400" b="0" dirty="0">
                <a:cs typeface="Times New Roman" panose="02020603050405020304" pitchFamily="18" charset="0"/>
              </a:rPr>
              <a:t>Improving predictions of coastal flooding via sub-mesh corrections</a:t>
            </a:r>
            <a:br>
              <a:rPr lang="en-US" sz="3400" b="0" dirty="0">
                <a:cs typeface="Times New Roman" panose="02020603050405020304" pitchFamily="18" charset="0"/>
              </a:rPr>
            </a:br>
            <a:endParaRPr lang="en-US" sz="3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029" y="2791278"/>
            <a:ext cx="6799943" cy="13144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Johnathan Woodruff</a:t>
            </a:r>
            <a:r>
              <a:rPr lang="en-US" sz="16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J.C. </a:t>
            </a:r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Dietrich</a:t>
            </a:r>
            <a:r>
              <a:rPr lang="en-US" sz="1600" baseline="30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endParaRPr lang="en-US" sz="1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A. Kennedy</a:t>
            </a:r>
            <a:r>
              <a:rPr lang="en-US" sz="16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D. Wirasaet</a:t>
            </a:r>
            <a:r>
              <a:rPr lang="en-US" sz="16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D. Bolster</a:t>
            </a:r>
            <a:r>
              <a:rPr lang="en-US" sz="16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Z. Silver</a:t>
            </a:r>
            <a:r>
              <a:rPr lang="en-US" sz="16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, R. Kolar</a:t>
            </a:r>
            <a:r>
              <a:rPr lang="en-US" sz="16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1200" i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North Carolina State University – Raleigh, NC, </a:t>
            </a:r>
            <a:r>
              <a:rPr lang="en-US" sz="1200" i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University of Notre Dame – South Bend, IN, </a:t>
            </a:r>
            <a:r>
              <a:rPr lang="en-US" sz="1200" i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en-US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University of Oklahoma – Norman, OK</a:t>
            </a:r>
            <a:br>
              <a:rPr lang="en-US" sz="1200" i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12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Sub-mesh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8"/>
            <a:ext cx="4038600" cy="3407680"/>
          </a:xfrm>
        </p:spPr>
        <p:txBody>
          <a:bodyPr/>
          <a:lstStyle/>
          <a:p>
            <a:r>
              <a:rPr lang="en-US" sz="1800" dirty="0" smtClean="0"/>
              <a:t>Within the elemental loops of the GWCE and Momentum codes averaged variables are looked up based on water surface elevation at each vertex.</a:t>
            </a:r>
          </a:p>
          <a:p>
            <a:r>
              <a:rPr lang="en-US" sz="1800" dirty="0" smtClean="0"/>
              <a:t>Averaged variables are also stored in vertex arrays to be used in wetting and drying and the nodal loops of the momentum code.</a:t>
            </a:r>
            <a:endParaRPr lang="en-US" sz="1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598123" y="1327328"/>
            <a:ext cx="2804528" cy="3741437"/>
            <a:chOff x="1817151" y="413003"/>
            <a:chExt cx="4770907" cy="6364726"/>
          </a:xfrm>
        </p:grpSpPr>
        <p:sp>
          <p:nvSpPr>
            <p:cNvPr id="6" name="Freeform 5"/>
            <p:cNvSpPr/>
            <p:nvPr/>
          </p:nvSpPr>
          <p:spPr>
            <a:xfrm>
              <a:off x="1860550" y="3232150"/>
              <a:ext cx="2571750" cy="2489200"/>
            </a:xfrm>
            <a:custGeom>
              <a:avLst/>
              <a:gdLst>
                <a:gd name="connsiteX0" fmla="*/ 0 w 2571750"/>
                <a:gd name="connsiteY0" fmla="*/ 0 h 2489200"/>
                <a:gd name="connsiteX1" fmla="*/ 12700 w 2571750"/>
                <a:gd name="connsiteY1" fmla="*/ 2489200 h 2489200"/>
                <a:gd name="connsiteX2" fmla="*/ 190500 w 2571750"/>
                <a:gd name="connsiteY2" fmla="*/ 2489200 h 2489200"/>
                <a:gd name="connsiteX3" fmla="*/ 190500 w 2571750"/>
                <a:gd name="connsiteY3" fmla="*/ 2305050 h 2489200"/>
                <a:gd name="connsiteX4" fmla="*/ 374650 w 2571750"/>
                <a:gd name="connsiteY4" fmla="*/ 2298700 h 2489200"/>
                <a:gd name="connsiteX5" fmla="*/ 374650 w 2571750"/>
                <a:gd name="connsiteY5" fmla="*/ 2120900 h 2489200"/>
                <a:gd name="connsiteX6" fmla="*/ 558800 w 2571750"/>
                <a:gd name="connsiteY6" fmla="*/ 2120900 h 2489200"/>
                <a:gd name="connsiteX7" fmla="*/ 2571750 w 2571750"/>
                <a:gd name="connsiteY7" fmla="*/ 190500 h 2489200"/>
                <a:gd name="connsiteX8" fmla="*/ 2565400 w 2571750"/>
                <a:gd name="connsiteY8" fmla="*/ 0 h 2489200"/>
                <a:gd name="connsiteX9" fmla="*/ 0 w 2571750"/>
                <a:gd name="connsiteY9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0" h="2489200">
                  <a:moveTo>
                    <a:pt x="0" y="0"/>
                  </a:moveTo>
                  <a:cubicBezTo>
                    <a:pt x="4233" y="829733"/>
                    <a:pt x="8467" y="1659467"/>
                    <a:pt x="12700" y="2489200"/>
                  </a:cubicBezTo>
                  <a:lnTo>
                    <a:pt x="190500" y="2489200"/>
                  </a:lnTo>
                  <a:lnTo>
                    <a:pt x="190500" y="2305050"/>
                  </a:lnTo>
                  <a:lnTo>
                    <a:pt x="374650" y="2298700"/>
                  </a:lnTo>
                  <a:lnTo>
                    <a:pt x="374650" y="2120900"/>
                  </a:lnTo>
                  <a:lnTo>
                    <a:pt x="558800" y="2120900"/>
                  </a:lnTo>
                  <a:lnTo>
                    <a:pt x="2571750" y="190500"/>
                  </a:lnTo>
                  <a:lnTo>
                    <a:pt x="256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6A1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2411511" y="3216040"/>
              <a:ext cx="0" cy="193261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94172" y="3242230"/>
              <a:ext cx="0" cy="174632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228632" y="3255636"/>
              <a:ext cx="0" cy="208971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052477" y="3233191"/>
              <a:ext cx="0" cy="227259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859875" y="3231280"/>
              <a:ext cx="9881" cy="2471976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777269" y="3233191"/>
              <a:ext cx="3" cy="154453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67279" y="3231280"/>
              <a:ext cx="0" cy="139249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143029" y="3231281"/>
              <a:ext cx="0" cy="11898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25909" y="3252172"/>
              <a:ext cx="0" cy="100360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508789" y="3242230"/>
              <a:ext cx="1" cy="89837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691670" y="3231281"/>
              <a:ext cx="0" cy="73152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874550" y="3231280"/>
              <a:ext cx="0" cy="51659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055504" y="3252172"/>
              <a:ext cx="0" cy="31419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40308" y="3242230"/>
              <a:ext cx="2" cy="2147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788969" y="1318661"/>
              <a:ext cx="1649730" cy="2312670"/>
            </a:xfrm>
            <a:custGeom>
              <a:avLst/>
              <a:gdLst>
                <a:gd name="connsiteX0" fmla="*/ 1642110 w 1649730"/>
                <a:gd name="connsiteY0" fmla="*/ 0 h 2312670"/>
                <a:gd name="connsiteX1" fmla="*/ 1466850 w 1649730"/>
                <a:gd name="connsiteY1" fmla="*/ 0 h 2312670"/>
                <a:gd name="connsiteX2" fmla="*/ 1466850 w 1649730"/>
                <a:gd name="connsiteY2" fmla="*/ 186690 h 2312670"/>
                <a:gd name="connsiteX3" fmla="*/ 1280160 w 1649730"/>
                <a:gd name="connsiteY3" fmla="*/ 190500 h 2312670"/>
                <a:gd name="connsiteX4" fmla="*/ 1283970 w 1649730"/>
                <a:gd name="connsiteY4" fmla="*/ 365760 h 2312670"/>
                <a:gd name="connsiteX5" fmla="*/ 1097280 w 1649730"/>
                <a:gd name="connsiteY5" fmla="*/ 369570 h 2312670"/>
                <a:gd name="connsiteX6" fmla="*/ 1101090 w 1649730"/>
                <a:gd name="connsiteY6" fmla="*/ 552450 h 2312670"/>
                <a:gd name="connsiteX7" fmla="*/ 918210 w 1649730"/>
                <a:gd name="connsiteY7" fmla="*/ 552450 h 2312670"/>
                <a:gd name="connsiteX8" fmla="*/ 914400 w 1649730"/>
                <a:gd name="connsiteY8" fmla="*/ 735330 h 2312670"/>
                <a:gd name="connsiteX9" fmla="*/ 735330 w 1649730"/>
                <a:gd name="connsiteY9" fmla="*/ 735330 h 2312670"/>
                <a:gd name="connsiteX10" fmla="*/ 731520 w 1649730"/>
                <a:gd name="connsiteY10" fmla="*/ 914400 h 2312670"/>
                <a:gd name="connsiteX11" fmla="*/ 548640 w 1649730"/>
                <a:gd name="connsiteY11" fmla="*/ 918210 h 2312670"/>
                <a:gd name="connsiteX12" fmla="*/ 544830 w 1649730"/>
                <a:gd name="connsiteY12" fmla="*/ 1104900 h 2312670"/>
                <a:gd name="connsiteX13" fmla="*/ 365760 w 1649730"/>
                <a:gd name="connsiteY13" fmla="*/ 1104900 h 2312670"/>
                <a:gd name="connsiteX14" fmla="*/ 365760 w 1649730"/>
                <a:gd name="connsiteY14" fmla="*/ 1283970 h 2312670"/>
                <a:gd name="connsiteX15" fmla="*/ 182880 w 1649730"/>
                <a:gd name="connsiteY15" fmla="*/ 1287780 h 2312670"/>
                <a:gd name="connsiteX16" fmla="*/ 182880 w 1649730"/>
                <a:gd name="connsiteY16" fmla="*/ 1466850 h 2312670"/>
                <a:gd name="connsiteX17" fmla="*/ 0 w 1649730"/>
                <a:gd name="connsiteY17" fmla="*/ 1470660 h 2312670"/>
                <a:gd name="connsiteX18" fmla="*/ 7620 w 1649730"/>
                <a:gd name="connsiteY18" fmla="*/ 2312670 h 2312670"/>
                <a:gd name="connsiteX19" fmla="*/ 1649730 w 1649730"/>
                <a:gd name="connsiteY19" fmla="*/ 670560 h 2312670"/>
                <a:gd name="connsiteX20" fmla="*/ 1642110 w 1649730"/>
                <a:gd name="connsiteY20" fmla="*/ 0 h 231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9730" h="2312670">
                  <a:moveTo>
                    <a:pt x="1642110" y="0"/>
                  </a:moveTo>
                  <a:lnTo>
                    <a:pt x="1466850" y="0"/>
                  </a:lnTo>
                  <a:lnTo>
                    <a:pt x="1466850" y="186690"/>
                  </a:lnTo>
                  <a:lnTo>
                    <a:pt x="1280160" y="190500"/>
                  </a:lnTo>
                  <a:lnTo>
                    <a:pt x="1283970" y="365760"/>
                  </a:lnTo>
                  <a:lnTo>
                    <a:pt x="1097280" y="369570"/>
                  </a:lnTo>
                  <a:lnTo>
                    <a:pt x="1101090" y="552450"/>
                  </a:lnTo>
                  <a:lnTo>
                    <a:pt x="918210" y="552450"/>
                  </a:lnTo>
                  <a:lnTo>
                    <a:pt x="914400" y="735330"/>
                  </a:lnTo>
                  <a:lnTo>
                    <a:pt x="735330" y="735330"/>
                  </a:lnTo>
                  <a:lnTo>
                    <a:pt x="731520" y="914400"/>
                  </a:lnTo>
                  <a:lnTo>
                    <a:pt x="548640" y="918210"/>
                  </a:lnTo>
                  <a:lnTo>
                    <a:pt x="544830" y="1104900"/>
                  </a:lnTo>
                  <a:lnTo>
                    <a:pt x="365760" y="1104900"/>
                  </a:lnTo>
                  <a:lnTo>
                    <a:pt x="365760" y="1283970"/>
                  </a:lnTo>
                  <a:lnTo>
                    <a:pt x="182880" y="1287780"/>
                  </a:lnTo>
                  <a:lnTo>
                    <a:pt x="182880" y="1466850"/>
                  </a:lnTo>
                  <a:lnTo>
                    <a:pt x="0" y="1470660"/>
                  </a:lnTo>
                  <a:lnTo>
                    <a:pt x="7620" y="2312670"/>
                  </a:lnTo>
                  <a:lnTo>
                    <a:pt x="1649730" y="670560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CC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28915" y="2960080"/>
              <a:ext cx="1465159" cy="2135953"/>
            </a:xfrm>
            <a:custGeom>
              <a:avLst/>
              <a:gdLst>
                <a:gd name="connsiteX0" fmla="*/ 1458098 w 1465159"/>
                <a:gd name="connsiteY0" fmla="*/ 0 h 2135953"/>
                <a:gd name="connsiteX1" fmla="*/ 1278042 w 1465159"/>
                <a:gd name="connsiteY1" fmla="*/ 7061 h 2135953"/>
                <a:gd name="connsiteX2" fmla="*/ 1278042 w 1465159"/>
                <a:gd name="connsiteY2" fmla="*/ 194177 h 2135953"/>
                <a:gd name="connsiteX3" fmla="*/ 1094456 w 1465159"/>
                <a:gd name="connsiteY3" fmla="*/ 190647 h 2135953"/>
                <a:gd name="connsiteX4" fmla="*/ 1094456 w 1465159"/>
                <a:gd name="connsiteY4" fmla="*/ 374233 h 2135953"/>
                <a:gd name="connsiteX5" fmla="*/ 910870 w 1465159"/>
                <a:gd name="connsiteY5" fmla="*/ 374233 h 2135953"/>
                <a:gd name="connsiteX6" fmla="*/ 910870 w 1465159"/>
                <a:gd name="connsiteY6" fmla="*/ 557819 h 2135953"/>
                <a:gd name="connsiteX7" fmla="*/ 730814 w 1465159"/>
                <a:gd name="connsiteY7" fmla="*/ 557819 h 2135953"/>
                <a:gd name="connsiteX8" fmla="*/ 727284 w 1465159"/>
                <a:gd name="connsiteY8" fmla="*/ 741405 h 2135953"/>
                <a:gd name="connsiteX9" fmla="*/ 550759 w 1465159"/>
                <a:gd name="connsiteY9" fmla="*/ 741405 h 2135953"/>
                <a:gd name="connsiteX10" fmla="*/ 547228 w 1465159"/>
                <a:gd name="connsiteY10" fmla="*/ 921461 h 2135953"/>
                <a:gd name="connsiteX11" fmla="*/ 363642 w 1465159"/>
                <a:gd name="connsiteY11" fmla="*/ 924991 h 2135953"/>
                <a:gd name="connsiteX12" fmla="*/ 360111 w 1465159"/>
                <a:gd name="connsiteY12" fmla="*/ 1105047 h 2135953"/>
                <a:gd name="connsiteX13" fmla="*/ 180056 w 1465159"/>
                <a:gd name="connsiteY13" fmla="*/ 1105047 h 2135953"/>
                <a:gd name="connsiteX14" fmla="*/ 176525 w 1465159"/>
                <a:gd name="connsiteY14" fmla="*/ 1288633 h 2135953"/>
                <a:gd name="connsiteX15" fmla="*/ 0 w 1465159"/>
                <a:gd name="connsiteY15" fmla="*/ 1288633 h 2135953"/>
                <a:gd name="connsiteX16" fmla="*/ 0 w 1465159"/>
                <a:gd name="connsiteY16" fmla="*/ 2135953 h 2135953"/>
                <a:gd name="connsiteX17" fmla="*/ 1465159 w 1465159"/>
                <a:gd name="connsiteY17" fmla="*/ 674325 h 2135953"/>
                <a:gd name="connsiteX18" fmla="*/ 1458098 w 1465159"/>
                <a:gd name="connsiteY18" fmla="*/ 0 h 213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5159" h="2135953">
                  <a:moveTo>
                    <a:pt x="1458098" y="0"/>
                  </a:moveTo>
                  <a:lnTo>
                    <a:pt x="1278042" y="7061"/>
                  </a:lnTo>
                  <a:lnTo>
                    <a:pt x="1278042" y="194177"/>
                  </a:lnTo>
                  <a:lnTo>
                    <a:pt x="1094456" y="190647"/>
                  </a:lnTo>
                  <a:lnTo>
                    <a:pt x="1094456" y="374233"/>
                  </a:lnTo>
                  <a:lnTo>
                    <a:pt x="910870" y="374233"/>
                  </a:lnTo>
                  <a:lnTo>
                    <a:pt x="910870" y="557819"/>
                  </a:lnTo>
                  <a:lnTo>
                    <a:pt x="730814" y="557819"/>
                  </a:lnTo>
                  <a:cubicBezTo>
                    <a:pt x="729637" y="619014"/>
                    <a:pt x="728461" y="680210"/>
                    <a:pt x="727284" y="741405"/>
                  </a:cubicBezTo>
                  <a:lnTo>
                    <a:pt x="550759" y="741405"/>
                  </a:lnTo>
                  <a:lnTo>
                    <a:pt x="547228" y="921461"/>
                  </a:lnTo>
                  <a:lnTo>
                    <a:pt x="363642" y="924991"/>
                  </a:lnTo>
                  <a:lnTo>
                    <a:pt x="360111" y="1105047"/>
                  </a:lnTo>
                  <a:lnTo>
                    <a:pt x="180056" y="1105047"/>
                  </a:lnTo>
                  <a:lnTo>
                    <a:pt x="176525" y="1288633"/>
                  </a:lnTo>
                  <a:lnTo>
                    <a:pt x="0" y="1288633"/>
                  </a:lnTo>
                  <a:lnTo>
                    <a:pt x="0" y="2135953"/>
                  </a:lnTo>
                  <a:lnTo>
                    <a:pt x="1465159" y="674325"/>
                  </a:lnTo>
                  <a:cubicBezTo>
                    <a:pt x="1462805" y="449550"/>
                    <a:pt x="1460452" y="224775"/>
                    <a:pt x="1458098" y="0"/>
                  </a:cubicBezTo>
                  <a:close/>
                </a:path>
              </a:pathLst>
            </a:custGeom>
            <a:solidFill>
              <a:srgbClr val="FDD72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1859875" y="3231280"/>
              <a:ext cx="2563313" cy="1"/>
            </a:xfrm>
            <a:prstGeom prst="line">
              <a:avLst/>
            </a:prstGeom>
            <a:ln w="19050">
              <a:solidFill>
                <a:srgbClr val="4156A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863757" y="4255774"/>
              <a:ext cx="1465158" cy="2305418"/>
            </a:xfrm>
            <a:custGeom>
              <a:avLst/>
              <a:gdLst>
                <a:gd name="connsiteX0" fmla="*/ 1461628 w 1465158"/>
                <a:gd name="connsiteY0" fmla="*/ 0 h 2305418"/>
                <a:gd name="connsiteX1" fmla="*/ 1461628 w 1465158"/>
                <a:gd name="connsiteY1" fmla="*/ 0 h 2305418"/>
                <a:gd name="connsiteX2" fmla="*/ 1458097 w 1465158"/>
                <a:gd name="connsiteY2" fmla="*/ 176525 h 2305418"/>
                <a:gd name="connsiteX3" fmla="*/ 1281572 w 1465158"/>
                <a:gd name="connsiteY3" fmla="*/ 176525 h 2305418"/>
                <a:gd name="connsiteX4" fmla="*/ 1278042 w 1465158"/>
                <a:gd name="connsiteY4" fmla="*/ 360111 h 2305418"/>
                <a:gd name="connsiteX5" fmla="*/ 1094456 w 1465158"/>
                <a:gd name="connsiteY5" fmla="*/ 360111 h 2305418"/>
                <a:gd name="connsiteX6" fmla="*/ 1094456 w 1465158"/>
                <a:gd name="connsiteY6" fmla="*/ 543697 h 2305418"/>
                <a:gd name="connsiteX7" fmla="*/ 914400 w 1465158"/>
                <a:gd name="connsiteY7" fmla="*/ 543697 h 2305418"/>
                <a:gd name="connsiteX8" fmla="*/ 914400 w 1465158"/>
                <a:gd name="connsiteY8" fmla="*/ 720222 h 2305418"/>
                <a:gd name="connsiteX9" fmla="*/ 730814 w 1465158"/>
                <a:gd name="connsiteY9" fmla="*/ 727283 h 2305418"/>
                <a:gd name="connsiteX10" fmla="*/ 727283 w 1465158"/>
                <a:gd name="connsiteY10" fmla="*/ 903808 h 2305418"/>
                <a:gd name="connsiteX11" fmla="*/ 547228 w 1465158"/>
                <a:gd name="connsiteY11" fmla="*/ 903808 h 2305418"/>
                <a:gd name="connsiteX12" fmla="*/ 543697 w 1465158"/>
                <a:gd name="connsiteY12" fmla="*/ 1090925 h 2305418"/>
                <a:gd name="connsiteX13" fmla="*/ 367172 w 1465158"/>
                <a:gd name="connsiteY13" fmla="*/ 1087394 h 2305418"/>
                <a:gd name="connsiteX14" fmla="*/ 367172 w 1465158"/>
                <a:gd name="connsiteY14" fmla="*/ 1270981 h 2305418"/>
                <a:gd name="connsiteX15" fmla="*/ 183586 w 1465158"/>
                <a:gd name="connsiteY15" fmla="*/ 1274511 h 2305418"/>
                <a:gd name="connsiteX16" fmla="*/ 183586 w 1465158"/>
                <a:gd name="connsiteY16" fmla="*/ 1451036 h 2305418"/>
                <a:gd name="connsiteX17" fmla="*/ 0 w 1465158"/>
                <a:gd name="connsiteY17" fmla="*/ 1454567 h 2305418"/>
                <a:gd name="connsiteX18" fmla="*/ 0 w 1465158"/>
                <a:gd name="connsiteY18" fmla="*/ 2305418 h 2305418"/>
                <a:gd name="connsiteX19" fmla="*/ 1465158 w 1465158"/>
                <a:gd name="connsiteY19" fmla="*/ 833198 h 2305418"/>
                <a:gd name="connsiteX20" fmla="*/ 1461628 w 1465158"/>
                <a:gd name="connsiteY20" fmla="*/ 0 h 230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5158" h="2305418">
                  <a:moveTo>
                    <a:pt x="1461628" y="0"/>
                  </a:moveTo>
                  <a:lnTo>
                    <a:pt x="1461628" y="0"/>
                  </a:lnTo>
                  <a:lnTo>
                    <a:pt x="1458097" y="176525"/>
                  </a:lnTo>
                  <a:lnTo>
                    <a:pt x="1281572" y="176525"/>
                  </a:lnTo>
                  <a:cubicBezTo>
                    <a:pt x="1280395" y="237720"/>
                    <a:pt x="1279219" y="298916"/>
                    <a:pt x="1278042" y="360111"/>
                  </a:cubicBezTo>
                  <a:lnTo>
                    <a:pt x="1094456" y="360111"/>
                  </a:lnTo>
                  <a:lnTo>
                    <a:pt x="1094456" y="543697"/>
                  </a:lnTo>
                  <a:lnTo>
                    <a:pt x="914400" y="543697"/>
                  </a:lnTo>
                  <a:lnTo>
                    <a:pt x="914400" y="720222"/>
                  </a:lnTo>
                  <a:lnTo>
                    <a:pt x="730814" y="727283"/>
                  </a:lnTo>
                  <a:lnTo>
                    <a:pt x="727283" y="903808"/>
                  </a:lnTo>
                  <a:lnTo>
                    <a:pt x="547228" y="903808"/>
                  </a:lnTo>
                  <a:lnTo>
                    <a:pt x="543697" y="1090925"/>
                  </a:lnTo>
                  <a:lnTo>
                    <a:pt x="367172" y="1087394"/>
                  </a:lnTo>
                  <a:lnTo>
                    <a:pt x="367172" y="1270981"/>
                  </a:lnTo>
                  <a:lnTo>
                    <a:pt x="183586" y="1274511"/>
                  </a:lnTo>
                  <a:lnTo>
                    <a:pt x="183586" y="1451036"/>
                  </a:lnTo>
                  <a:lnTo>
                    <a:pt x="0" y="1454567"/>
                  </a:lnTo>
                  <a:lnTo>
                    <a:pt x="0" y="2305418"/>
                  </a:lnTo>
                  <a:lnTo>
                    <a:pt x="1465158" y="833198"/>
                  </a:lnTo>
                  <a:cubicBezTo>
                    <a:pt x="1463981" y="555465"/>
                    <a:pt x="1462805" y="277733"/>
                    <a:pt x="1461628" y="0"/>
                  </a:cubicBezTo>
                  <a:close/>
                </a:path>
              </a:pathLst>
            </a:custGeom>
            <a:solidFill>
              <a:srgbClr val="6F7D1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rot="10800000" flipV="1">
              <a:off x="1862872" y="5528225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2045752" y="5345345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2228632" y="5162466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2411512" y="4979586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817151" y="566538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cxnSp>
          <p:nvCxnSpPr>
            <p:cNvPr id="30" name="Elbow Connector 29"/>
            <p:cNvCxnSpPr/>
            <p:nvPr/>
          </p:nvCxnSpPr>
          <p:spPr>
            <a:xfrm rot="10800000" flipV="1">
              <a:off x="2594390" y="4796707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rot="10800000" flipV="1">
              <a:off x="2777270" y="4613827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10800000" flipV="1">
              <a:off x="2960150" y="443094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10800000" flipV="1">
              <a:off x="3143030" y="424806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280190" y="42023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/>
            <p:nvPr/>
          </p:nvCxnSpPr>
          <p:spPr>
            <a:xfrm rot="10800000" flipV="1">
              <a:off x="3325910" y="406518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V="1">
              <a:off x="3508790" y="388230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 flipV="1">
              <a:off x="3691670" y="3699429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 flipV="1">
              <a:off x="3874550" y="3516549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0800000" flipV="1">
              <a:off x="4057428" y="3333670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0800000" flipV="1">
              <a:off x="4240308" y="3150790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10800000" flipV="1">
              <a:off x="4423188" y="296791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0800000" flipV="1">
              <a:off x="4606068" y="278503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 flipV="1">
              <a:off x="4788948" y="260215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V="1">
              <a:off x="4971828" y="241927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10800000" flipV="1">
              <a:off x="5154708" y="2236392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0800000" flipV="1">
              <a:off x="5337588" y="2053512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0800000" flipV="1">
              <a:off x="5520466" y="1870633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0800000" flipV="1">
              <a:off x="5703346" y="1687753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0800000" flipV="1">
              <a:off x="5886226" y="1504874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10800000" flipV="1">
              <a:off x="6069106" y="1321994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743228" y="273931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210738" y="127076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2589200" y="920929"/>
              <a:ext cx="5191" cy="4023181"/>
            </a:xfrm>
            <a:prstGeom prst="line">
              <a:avLst/>
            </a:prstGeom>
            <a:ln w="19050">
              <a:solidFill>
                <a:srgbClr val="6666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5518967" y="929932"/>
              <a:ext cx="2997" cy="1097280"/>
            </a:xfrm>
            <a:prstGeom prst="line">
              <a:avLst/>
            </a:prstGeom>
            <a:ln w="19050">
              <a:solidFill>
                <a:srgbClr val="6666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055504" y="924956"/>
              <a:ext cx="570" cy="2564620"/>
            </a:xfrm>
            <a:prstGeom prst="line">
              <a:avLst/>
            </a:prstGeom>
            <a:ln w="19050">
              <a:solidFill>
                <a:srgbClr val="6666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8900000">
              <a:off x="1936037" y="5882883"/>
              <a:ext cx="1734880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ELEMENT 1</a:t>
              </a:r>
              <a:endParaRPr lang="en-US" sz="1400" b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859875" y="5731912"/>
              <a:ext cx="0" cy="8229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62872" y="1987682"/>
              <a:ext cx="4572000" cy="4572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325912" y="4269975"/>
              <a:ext cx="0" cy="8229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88948" y="2804560"/>
              <a:ext cx="0" cy="8229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34866" y="1316482"/>
              <a:ext cx="0" cy="67665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61"/>
            <p:cNvSpPr/>
            <p:nvPr/>
          </p:nvSpPr>
          <p:spPr>
            <a:xfrm rot="10800000">
              <a:off x="2040652" y="3105070"/>
              <a:ext cx="182880" cy="9144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 rot="18900000">
              <a:off x="2170081" y="5215256"/>
              <a:ext cx="848624" cy="49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</a:rPr>
                <a:t>WET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8900000">
              <a:off x="2985958" y="3789165"/>
              <a:ext cx="2124287" cy="49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PARTIALLY WET</a:t>
              </a:r>
              <a:endParaRPr lang="en-US" sz="13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8900000">
              <a:off x="5162254" y="2255712"/>
              <a:ext cx="797030" cy="49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</a:rPr>
                <a:t>DRY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1869756" y="5314689"/>
              <a:ext cx="1463040" cy="1463040"/>
            </a:xfrm>
            <a:prstGeom prst="straightConnector1">
              <a:avLst/>
            </a:prstGeom>
            <a:ln>
              <a:solidFill>
                <a:srgbClr val="6F7D1C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336777" y="3859973"/>
              <a:ext cx="1463040" cy="1463040"/>
            </a:xfrm>
            <a:prstGeom prst="straightConnector1">
              <a:avLst/>
            </a:prstGeom>
            <a:ln>
              <a:solidFill>
                <a:srgbClr val="FDD726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4792779" y="2218958"/>
              <a:ext cx="1645920" cy="1645920"/>
            </a:xfrm>
            <a:prstGeom prst="straightConnector1">
              <a:avLst/>
            </a:prstGeom>
            <a:ln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 rot="18900000">
              <a:off x="3374350" y="4453843"/>
              <a:ext cx="1734880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ELEMENT 2</a:t>
              </a:r>
              <a:endParaRPr lang="en-US" sz="14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8900000">
              <a:off x="4853178" y="2962640"/>
              <a:ext cx="1734880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ELEMENT 3</a:t>
              </a:r>
              <a:endParaRPr lang="en-US" sz="1400" b="1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4059153" y="919464"/>
              <a:ext cx="1453896" cy="0"/>
            </a:xfrm>
            <a:prstGeom prst="straightConnector1">
              <a:avLst/>
            </a:prstGeom>
            <a:ln w="19050">
              <a:solidFill>
                <a:srgbClr val="666666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605257" y="920928"/>
              <a:ext cx="1453896" cy="0"/>
            </a:xfrm>
            <a:prstGeom prst="straightConnector1">
              <a:avLst/>
            </a:prstGeom>
            <a:ln w="19050">
              <a:solidFill>
                <a:srgbClr val="666666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691832" y="413003"/>
              <a:ext cx="1290388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NODE 2</a:t>
              </a:r>
              <a:endParaRPr lang="en-US" sz="14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37469" y="413003"/>
              <a:ext cx="1290388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NODE 3</a:t>
              </a:r>
              <a:endParaRPr lang="en-US" sz="1400" b="1" dirty="0"/>
            </a:p>
          </p:txBody>
        </p:sp>
      </p:grp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Sub-mesh in 2D</a:t>
            </a:r>
            <a:endParaRPr lang="en-US" dirty="0"/>
          </a:p>
        </p:txBody>
      </p:sp>
      <p:grpSp>
        <p:nvGrpSpPr>
          <p:cNvPr id="217" name="Group 216"/>
          <p:cNvGrpSpPr/>
          <p:nvPr/>
        </p:nvGrpSpPr>
        <p:grpSpPr>
          <a:xfrm>
            <a:off x="4493915" y="1467941"/>
            <a:ext cx="4698850" cy="2842094"/>
            <a:chOff x="4160520" y="1977390"/>
            <a:chExt cx="4896260" cy="2985120"/>
          </a:xfrm>
        </p:grpSpPr>
        <p:sp>
          <p:nvSpPr>
            <p:cNvPr id="215" name="Freeform 214"/>
            <p:cNvSpPr/>
            <p:nvPr/>
          </p:nvSpPr>
          <p:spPr>
            <a:xfrm>
              <a:off x="6589776" y="3706368"/>
              <a:ext cx="2395728" cy="1194816"/>
            </a:xfrm>
            <a:custGeom>
              <a:avLst/>
              <a:gdLst>
                <a:gd name="connsiteX0" fmla="*/ 0 w 2395728"/>
                <a:gd name="connsiteY0" fmla="*/ 493776 h 1194816"/>
                <a:gd name="connsiteX1" fmla="*/ 2395728 w 2395728"/>
                <a:gd name="connsiteY1" fmla="*/ 0 h 1194816"/>
                <a:gd name="connsiteX2" fmla="*/ 2066544 w 2395728"/>
                <a:gd name="connsiteY2" fmla="*/ 1194816 h 1194816"/>
                <a:gd name="connsiteX3" fmla="*/ 0 w 2395728"/>
                <a:gd name="connsiteY3" fmla="*/ 493776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728" h="1194816">
                  <a:moveTo>
                    <a:pt x="0" y="493776"/>
                  </a:moveTo>
                  <a:lnTo>
                    <a:pt x="2395728" y="0"/>
                  </a:lnTo>
                  <a:lnTo>
                    <a:pt x="2066544" y="1194816"/>
                  </a:lnTo>
                  <a:lnTo>
                    <a:pt x="0" y="493776"/>
                  </a:lnTo>
                  <a:close/>
                </a:path>
              </a:pathLst>
            </a:custGeom>
            <a:solidFill>
              <a:srgbClr val="6F7D1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8065769" y="4276321"/>
              <a:ext cx="756083" cy="3534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endCxn id="161" idx="0"/>
            </p:cNvCxnSpPr>
            <p:nvPr/>
          </p:nvCxnSpPr>
          <p:spPr>
            <a:xfrm flipH="1" flipV="1">
              <a:off x="7741920" y="3962400"/>
              <a:ext cx="323849" cy="31392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V="1">
              <a:off x="7608580" y="4276322"/>
              <a:ext cx="481292" cy="27092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Freeform 211"/>
            <p:cNvSpPr/>
            <p:nvPr/>
          </p:nvSpPr>
          <p:spPr>
            <a:xfrm>
              <a:off x="4553712" y="3072384"/>
              <a:ext cx="2017776" cy="1804416"/>
            </a:xfrm>
            <a:custGeom>
              <a:avLst/>
              <a:gdLst>
                <a:gd name="connsiteX0" fmla="*/ 0 w 2017776"/>
                <a:gd name="connsiteY0" fmla="*/ 0 h 1804416"/>
                <a:gd name="connsiteX1" fmla="*/ 48768 w 2017776"/>
                <a:gd name="connsiteY1" fmla="*/ 1804416 h 1804416"/>
                <a:gd name="connsiteX2" fmla="*/ 2017776 w 2017776"/>
                <a:gd name="connsiteY2" fmla="*/ 1115568 h 1804416"/>
                <a:gd name="connsiteX3" fmla="*/ 0 w 2017776"/>
                <a:gd name="connsiteY3" fmla="*/ 0 h 18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7776" h="1804416">
                  <a:moveTo>
                    <a:pt x="0" y="0"/>
                  </a:moveTo>
                  <a:lnTo>
                    <a:pt x="48768" y="1804416"/>
                  </a:lnTo>
                  <a:lnTo>
                    <a:pt x="2017776" y="1115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7D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5173732" y="3592164"/>
              <a:ext cx="250465" cy="40900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5194319" y="3990389"/>
              <a:ext cx="375113" cy="55686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4572000" y="3906789"/>
              <a:ext cx="630823" cy="6958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/>
            <p:cNvSpPr/>
            <p:nvPr/>
          </p:nvSpPr>
          <p:spPr>
            <a:xfrm>
              <a:off x="7741920" y="2887980"/>
              <a:ext cx="1234440" cy="1074420"/>
            </a:xfrm>
            <a:custGeom>
              <a:avLst/>
              <a:gdLst>
                <a:gd name="connsiteX0" fmla="*/ 0 w 1234440"/>
                <a:gd name="connsiteY0" fmla="*/ 1074420 h 1074420"/>
                <a:gd name="connsiteX1" fmla="*/ 99060 w 1234440"/>
                <a:gd name="connsiteY1" fmla="*/ 426720 h 1074420"/>
                <a:gd name="connsiteX2" fmla="*/ 739140 w 1234440"/>
                <a:gd name="connsiteY2" fmla="*/ 0 h 1074420"/>
                <a:gd name="connsiteX3" fmla="*/ 1234440 w 1234440"/>
                <a:gd name="connsiteY3" fmla="*/ 815340 h 1074420"/>
                <a:gd name="connsiteX4" fmla="*/ 0 w 1234440"/>
                <a:gd name="connsiteY4" fmla="*/ 1074420 h 10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440" h="1074420">
                  <a:moveTo>
                    <a:pt x="0" y="1074420"/>
                  </a:moveTo>
                  <a:lnTo>
                    <a:pt x="99060" y="426720"/>
                  </a:lnTo>
                  <a:lnTo>
                    <a:pt x="739140" y="0"/>
                  </a:lnTo>
                  <a:lnTo>
                    <a:pt x="1234440" y="815340"/>
                  </a:lnTo>
                  <a:lnTo>
                    <a:pt x="0" y="1074420"/>
                  </a:lnTo>
                  <a:close/>
                </a:path>
              </a:pathLst>
            </a:custGeom>
            <a:solidFill>
              <a:srgbClr val="FAC8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246620" y="2034540"/>
              <a:ext cx="1226820" cy="1303020"/>
            </a:xfrm>
            <a:custGeom>
              <a:avLst/>
              <a:gdLst>
                <a:gd name="connsiteX0" fmla="*/ 0 w 1226820"/>
                <a:gd name="connsiteY0" fmla="*/ 1112520 h 1303020"/>
                <a:gd name="connsiteX1" fmla="*/ 701040 w 1226820"/>
                <a:gd name="connsiteY1" fmla="*/ 0 h 1303020"/>
                <a:gd name="connsiteX2" fmla="*/ 1226820 w 1226820"/>
                <a:gd name="connsiteY2" fmla="*/ 845820 h 1303020"/>
                <a:gd name="connsiteX3" fmla="*/ 556260 w 1226820"/>
                <a:gd name="connsiteY3" fmla="*/ 1303020 h 1303020"/>
                <a:gd name="connsiteX4" fmla="*/ 0 w 1226820"/>
                <a:gd name="connsiteY4" fmla="*/ 111252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20" h="1303020">
                  <a:moveTo>
                    <a:pt x="0" y="1112520"/>
                  </a:moveTo>
                  <a:lnTo>
                    <a:pt x="701040" y="0"/>
                  </a:lnTo>
                  <a:lnTo>
                    <a:pt x="1226820" y="845820"/>
                  </a:lnTo>
                  <a:lnTo>
                    <a:pt x="556260" y="1303020"/>
                  </a:lnTo>
                  <a:lnTo>
                    <a:pt x="0" y="1112520"/>
                  </a:lnTo>
                  <a:close/>
                </a:path>
              </a:pathLst>
            </a:custGeom>
            <a:solidFill>
              <a:srgbClr val="CC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7816417" y="2876822"/>
              <a:ext cx="658033" cy="45448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reeform 154"/>
            <p:cNvSpPr/>
            <p:nvPr/>
          </p:nvSpPr>
          <p:spPr>
            <a:xfrm>
              <a:off x="6568440" y="3154680"/>
              <a:ext cx="1264920" cy="1021080"/>
            </a:xfrm>
            <a:custGeom>
              <a:avLst/>
              <a:gdLst>
                <a:gd name="connsiteX0" fmla="*/ 0 w 1264920"/>
                <a:gd name="connsiteY0" fmla="*/ 1021080 h 1021080"/>
                <a:gd name="connsiteX1" fmla="*/ 685800 w 1264920"/>
                <a:gd name="connsiteY1" fmla="*/ 0 h 1021080"/>
                <a:gd name="connsiteX2" fmla="*/ 1264920 w 1264920"/>
                <a:gd name="connsiteY2" fmla="*/ 182880 h 1021080"/>
                <a:gd name="connsiteX3" fmla="*/ 1173480 w 1264920"/>
                <a:gd name="connsiteY3" fmla="*/ 815340 h 1021080"/>
                <a:gd name="connsiteX4" fmla="*/ 0 w 1264920"/>
                <a:gd name="connsiteY4" fmla="*/ 102108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920" h="1021080">
                  <a:moveTo>
                    <a:pt x="0" y="1021080"/>
                  </a:moveTo>
                  <a:lnTo>
                    <a:pt x="685800" y="0"/>
                  </a:lnTo>
                  <a:lnTo>
                    <a:pt x="1264920" y="182880"/>
                  </a:lnTo>
                  <a:lnTo>
                    <a:pt x="1173480" y="815340"/>
                  </a:lnTo>
                  <a:lnTo>
                    <a:pt x="0" y="1021080"/>
                  </a:lnTo>
                  <a:close/>
                </a:path>
              </a:pathLst>
            </a:custGeom>
            <a:solidFill>
              <a:srgbClr val="FA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>
              <a:stCxn id="155" idx="3"/>
              <a:endCxn id="155" idx="2"/>
            </p:cNvCxnSpPr>
            <p:nvPr/>
          </p:nvCxnSpPr>
          <p:spPr>
            <a:xfrm flipV="1">
              <a:off x="7741920" y="3337560"/>
              <a:ext cx="91440" cy="63246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reeform 153"/>
            <p:cNvSpPr/>
            <p:nvPr/>
          </p:nvSpPr>
          <p:spPr>
            <a:xfrm>
              <a:off x="6728460" y="2042160"/>
              <a:ext cx="1234440" cy="1120140"/>
            </a:xfrm>
            <a:custGeom>
              <a:avLst/>
              <a:gdLst>
                <a:gd name="connsiteX0" fmla="*/ 53340 w 1234440"/>
                <a:gd name="connsiteY0" fmla="*/ 0 h 1120140"/>
                <a:gd name="connsiteX1" fmla="*/ 0 w 1234440"/>
                <a:gd name="connsiteY1" fmla="*/ 723900 h 1120140"/>
                <a:gd name="connsiteX2" fmla="*/ 518160 w 1234440"/>
                <a:gd name="connsiteY2" fmla="*/ 1120140 h 1120140"/>
                <a:gd name="connsiteX3" fmla="*/ 1234440 w 1234440"/>
                <a:gd name="connsiteY3" fmla="*/ 15240 h 1120140"/>
                <a:gd name="connsiteX4" fmla="*/ 53340 w 1234440"/>
                <a:gd name="connsiteY4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4440" h="1120140">
                  <a:moveTo>
                    <a:pt x="53340" y="0"/>
                  </a:moveTo>
                  <a:lnTo>
                    <a:pt x="0" y="723900"/>
                  </a:lnTo>
                  <a:lnTo>
                    <a:pt x="518160" y="1120140"/>
                  </a:lnTo>
                  <a:lnTo>
                    <a:pt x="1234440" y="152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CC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760720" y="2034540"/>
              <a:ext cx="1021080" cy="1036320"/>
            </a:xfrm>
            <a:custGeom>
              <a:avLst/>
              <a:gdLst>
                <a:gd name="connsiteX0" fmla="*/ 0 w 1021080"/>
                <a:gd name="connsiteY0" fmla="*/ 0 h 1036320"/>
                <a:gd name="connsiteX1" fmla="*/ 373380 w 1021080"/>
                <a:gd name="connsiteY1" fmla="*/ 1036320 h 1036320"/>
                <a:gd name="connsiteX2" fmla="*/ 967740 w 1021080"/>
                <a:gd name="connsiteY2" fmla="*/ 716280 h 1036320"/>
                <a:gd name="connsiteX3" fmla="*/ 1021080 w 1021080"/>
                <a:gd name="connsiteY3" fmla="*/ 15240 h 1036320"/>
                <a:gd name="connsiteX4" fmla="*/ 0 w 1021080"/>
                <a:gd name="connsiteY4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080" h="1036320">
                  <a:moveTo>
                    <a:pt x="0" y="0"/>
                  </a:moveTo>
                  <a:lnTo>
                    <a:pt x="373380" y="1036320"/>
                  </a:lnTo>
                  <a:lnTo>
                    <a:pt x="967740" y="716280"/>
                  </a:lnTo>
                  <a:lnTo>
                    <a:pt x="102108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8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149340" y="2735580"/>
              <a:ext cx="1089660" cy="1463040"/>
            </a:xfrm>
            <a:custGeom>
              <a:avLst/>
              <a:gdLst>
                <a:gd name="connsiteX0" fmla="*/ 0 w 1089660"/>
                <a:gd name="connsiteY0" fmla="*/ 320040 h 1463040"/>
                <a:gd name="connsiteX1" fmla="*/ 571500 w 1089660"/>
                <a:gd name="connsiteY1" fmla="*/ 0 h 1463040"/>
                <a:gd name="connsiteX2" fmla="*/ 1089660 w 1089660"/>
                <a:gd name="connsiteY2" fmla="*/ 426720 h 1463040"/>
                <a:gd name="connsiteX3" fmla="*/ 419100 w 1089660"/>
                <a:gd name="connsiteY3" fmla="*/ 1463040 h 1463040"/>
                <a:gd name="connsiteX4" fmla="*/ 0 w 1089660"/>
                <a:gd name="connsiteY4" fmla="*/ 320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660" h="1463040">
                  <a:moveTo>
                    <a:pt x="0" y="320040"/>
                  </a:moveTo>
                  <a:lnTo>
                    <a:pt x="571500" y="0"/>
                  </a:lnTo>
                  <a:lnTo>
                    <a:pt x="1089660" y="426720"/>
                  </a:lnTo>
                  <a:lnTo>
                    <a:pt x="419100" y="1463040"/>
                  </a:lnTo>
                  <a:lnTo>
                    <a:pt x="0" y="320040"/>
                  </a:lnTo>
                  <a:close/>
                </a:path>
              </a:pathLst>
            </a:custGeom>
            <a:solidFill>
              <a:srgbClr val="FAC8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448300" y="3025140"/>
              <a:ext cx="1097280" cy="1165860"/>
            </a:xfrm>
            <a:custGeom>
              <a:avLst/>
              <a:gdLst>
                <a:gd name="connsiteX0" fmla="*/ 0 w 1097280"/>
                <a:gd name="connsiteY0" fmla="*/ 541020 h 1165860"/>
                <a:gd name="connsiteX1" fmla="*/ 99060 w 1097280"/>
                <a:gd name="connsiteY1" fmla="*/ 0 h 1165860"/>
                <a:gd name="connsiteX2" fmla="*/ 693420 w 1097280"/>
                <a:gd name="connsiteY2" fmla="*/ 30480 h 1165860"/>
                <a:gd name="connsiteX3" fmla="*/ 1097280 w 1097280"/>
                <a:gd name="connsiteY3" fmla="*/ 1165860 h 1165860"/>
                <a:gd name="connsiteX4" fmla="*/ 0 w 1097280"/>
                <a:gd name="connsiteY4" fmla="*/ 541020 h 116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1165860">
                  <a:moveTo>
                    <a:pt x="0" y="541020"/>
                  </a:moveTo>
                  <a:lnTo>
                    <a:pt x="99060" y="0"/>
                  </a:lnTo>
                  <a:lnTo>
                    <a:pt x="693420" y="30480"/>
                  </a:lnTo>
                  <a:lnTo>
                    <a:pt x="1097280" y="1165860"/>
                  </a:lnTo>
                  <a:lnTo>
                    <a:pt x="0" y="541020"/>
                  </a:lnTo>
                  <a:close/>
                </a:path>
              </a:pathLst>
            </a:custGeom>
            <a:solidFill>
              <a:srgbClr val="6F7D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135880" y="2042160"/>
              <a:ext cx="1005840" cy="1013460"/>
            </a:xfrm>
            <a:custGeom>
              <a:avLst/>
              <a:gdLst>
                <a:gd name="connsiteX0" fmla="*/ 0 w 1005840"/>
                <a:gd name="connsiteY0" fmla="*/ 502920 h 1013460"/>
                <a:gd name="connsiteX1" fmla="*/ 411480 w 1005840"/>
                <a:gd name="connsiteY1" fmla="*/ 990600 h 1013460"/>
                <a:gd name="connsiteX2" fmla="*/ 1005840 w 1005840"/>
                <a:gd name="connsiteY2" fmla="*/ 1013460 h 1013460"/>
                <a:gd name="connsiteX3" fmla="*/ 640080 w 1005840"/>
                <a:gd name="connsiteY3" fmla="*/ 0 h 1013460"/>
                <a:gd name="connsiteX4" fmla="*/ 0 w 1005840"/>
                <a:gd name="connsiteY4" fmla="*/ 50292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40" h="1013460">
                  <a:moveTo>
                    <a:pt x="0" y="502920"/>
                  </a:moveTo>
                  <a:lnTo>
                    <a:pt x="411480" y="990600"/>
                  </a:lnTo>
                  <a:lnTo>
                    <a:pt x="1005840" y="1013460"/>
                  </a:lnTo>
                  <a:lnTo>
                    <a:pt x="640080" y="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FA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556760" y="2567940"/>
              <a:ext cx="998220" cy="1013460"/>
            </a:xfrm>
            <a:custGeom>
              <a:avLst/>
              <a:gdLst>
                <a:gd name="connsiteX0" fmla="*/ 0 w 998220"/>
                <a:gd name="connsiteY0" fmla="*/ 472440 h 1013460"/>
                <a:gd name="connsiteX1" fmla="*/ 594360 w 998220"/>
                <a:gd name="connsiteY1" fmla="*/ 0 h 1013460"/>
                <a:gd name="connsiteX2" fmla="*/ 998220 w 998220"/>
                <a:gd name="connsiteY2" fmla="*/ 457200 h 1013460"/>
                <a:gd name="connsiteX3" fmla="*/ 899160 w 998220"/>
                <a:gd name="connsiteY3" fmla="*/ 1013460 h 1013460"/>
                <a:gd name="connsiteX4" fmla="*/ 0 w 998220"/>
                <a:gd name="connsiteY4" fmla="*/ 47244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20" h="1013460">
                  <a:moveTo>
                    <a:pt x="0" y="472440"/>
                  </a:moveTo>
                  <a:lnTo>
                    <a:pt x="594360" y="0"/>
                  </a:lnTo>
                  <a:lnTo>
                    <a:pt x="998220" y="457200"/>
                  </a:lnTo>
                  <a:lnTo>
                    <a:pt x="899160" y="101346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FAC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962000" y="2038535"/>
              <a:ext cx="1024902" cy="1665465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570230" y="3704000"/>
              <a:ext cx="2416671" cy="500804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452818" y="3024768"/>
              <a:ext cx="89599" cy="527826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718639" y="2056005"/>
              <a:ext cx="62730" cy="67923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5146346" y="2557176"/>
              <a:ext cx="396071" cy="46759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161936" y="2735237"/>
              <a:ext cx="556703" cy="32274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5542417" y="3024768"/>
              <a:ext cx="599802" cy="3321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6718639" y="2735237"/>
              <a:ext cx="521358" cy="433019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79760" y="2038535"/>
              <a:ext cx="791883" cy="2177736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570230" y="2038535"/>
              <a:ext cx="1391770" cy="216627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886297" y="1986125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7266115" y="3168256"/>
              <a:ext cx="550302" cy="16305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61" idx="2"/>
            </p:cNvCxnSpPr>
            <p:nvPr/>
          </p:nvCxnSpPr>
          <p:spPr>
            <a:xfrm flipH="1" flipV="1">
              <a:off x="5789908" y="2038535"/>
              <a:ext cx="2096390" cy="1747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520427" y="3057662"/>
              <a:ext cx="2023684" cy="1126032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4542308" y="2038535"/>
              <a:ext cx="1237451" cy="1019126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5701851" y="1977390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160520" y="2798474"/>
              <a:ext cx="4823460" cy="615507"/>
            </a:xfrm>
            <a:custGeom>
              <a:avLst/>
              <a:gdLst>
                <a:gd name="connsiteX0" fmla="*/ 0 w 4823460"/>
                <a:gd name="connsiteY0" fmla="*/ 74266 h 615507"/>
                <a:gd name="connsiteX1" fmla="*/ 1836420 w 4823460"/>
                <a:gd name="connsiteY1" fmla="*/ 28546 h 615507"/>
                <a:gd name="connsiteX2" fmla="*/ 2964180 w 4823460"/>
                <a:gd name="connsiteY2" fmla="*/ 455266 h 615507"/>
                <a:gd name="connsiteX3" fmla="*/ 4213860 w 4823460"/>
                <a:gd name="connsiteY3" fmla="*/ 607666 h 615507"/>
                <a:gd name="connsiteX4" fmla="*/ 4823460 w 4823460"/>
                <a:gd name="connsiteY4" fmla="*/ 241906 h 6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460" h="615507">
                  <a:moveTo>
                    <a:pt x="0" y="74266"/>
                  </a:moveTo>
                  <a:cubicBezTo>
                    <a:pt x="671195" y="19656"/>
                    <a:pt x="1342390" y="-34954"/>
                    <a:pt x="1836420" y="28546"/>
                  </a:cubicBezTo>
                  <a:cubicBezTo>
                    <a:pt x="2330450" y="92046"/>
                    <a:pt x="2567940" y="358746"/>
                    <a:pt x="2964180" y="455266"/>
                  </a:cubicBezTo>
                  <a:cubicBezTo>
                    <a:pt x="3360420" y="551786"/>
                    <a:pt x="3903980" y="643226"/>
                    <a:pt x="4213860" y="607666"/>
                  </a:cubicBezTo>
                  <a:cubicBezTo>
                    <a:pt x="4523740" y="572106"/>
                    <a:pt x="4673600" y="407006"/>
                    <a:pt x="4823460" y="241906"/>
                  </a:cubicBezTo>
                </a:path>
              </a:pathLst>
            </a:custGeom>
            <a:noFill/>
            <a:ln w="38100">
              <a:solidFill>
                <a:srgbClr val="4156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>
              <a:endCxn id="151" idx="3"/>
            </p:cNvCxnSpPr>
            <p:nvPr/>
          </p:nvCxnSpPr>
          <p:spPr>
            <a:xfrm flipV="1">
              <a:off x="4601247" y="4191000"/>
              <a:ext cx="1944333" cy="672269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endCxn id="151" idx="3"/>
            </p:cNvCxnSpPr>
            <p:nvPr/>
          </p:nvCxnSpPr>
          <p:spPr>
            <a:xfrm flipH="1" flipV="1">
              <a:off x="6545580" y="4191000"/>
              <a:ext cx="2141220" cy="712499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endCxn id="161" idx="3"/>
            </p:cNvCxnSpPr>
            <p:nvPr/>
          </p:nvCxnSpPr>
          <p:spPr>
            <a:xfrm flipV="1">
              <a:off x="8667344" y="3703320"/>
              <a:ext cx="309016" cy="1159949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endCxn id="149" idx="0"/>
            </p:cNvCxnSpPr>
            <p:nvPr/>
          </p:nvCxnSpPr>
          <p:spPr>
            <a:xfrm flipH="1" flipV="1">
              <a:off x="4556760" y="3040380"/>
              <a:ext cx="44488" cy="186312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4482659" y="2995087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534250" y="4801313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6497666" y="4136563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586922" y="4822751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8917021" y="3640444"/>
              <a:ext cx="139759" cy="13975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Rectangle 217"/>
          <p:cNvSpPr/>
          <p:nvPr/>
        </p:nvSpPr>
        <p:spPr>
          <a:xfrm>
            <a:off x="5915887" y="4033954"/>
            <a:ext cx="457200" cy="228600"/>
          </a:xfrm>
          <a:prstGeom prst="rect">
            <a:avLst/>
          </a:prstGeom>
          <a:solidFill>
            <a:srgbClr val="6F7D1C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Box 218"/>
          <p:cNvSpPr txBox="1"/>
          <p:nvPr/>
        </p:nvSpPr>
        <p:spPr>
          <a:xfrm>
            <a:off x="6444435" y="396358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WET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5915887" y="4419901"/>
            <a:ext cx="457200" cy="228600"/>
          </a:xfrm>
          <a:prstGeom prst="rect">
            <a:avLst/>
          </a:prstGeom>
          <a:solidFill>
            <a:srgbClr val="FAC8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extBox 220"/>
          <p:cNvSpPr txBox="1"/>
          <p:nvPr/>
        </p:nvSpPr>
        <p:spPr>
          <a:xfrm>
            <a:off x="6444435" y="4349535"/>
            <a:ext cx="178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PARTIALLY WET</a:t>
            </a:r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5915887" y="4814180"/>
            <a:ext cx="457200" cy="228600"/>
          </a:xfrm>
          <a:prstGeom prst="rect">
            <a:avLst/>
          </a:prstGeom>
          <a:solidFill>
            <a:srgbClr val="CC0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Box 222"/>
          <p:cNvSpPr txBox="1"/>
          <p:nvPr/>
        </p:nvSpPr>
        <p:spPr>
          <a:xfrm>
            <a:off x="6444435" y="4743814"/>
            <a:ext cx="7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DRY</a:t>
            </a:r>
            <a:endParaRPr lang="en-US" dirty="0"/>
          </a:p>
        </p:txBody>
      </p:sp>
      <p:sp>
        <p:nvSpPr>
          <p:cNvPr id="2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/>
          <a:p>
            <a:r>
              <a:rPr lang="en-US" sz="2400" dirty="0" smtClean="0"/>
              <a:t>In 2D the elements are split up into 3 sub-areas.</a:t>
            </a:r>
          </a:p>
          <a:p>
            <a:r>
              <a:rPr lang="en-US" sz="2400" dirty="0" smtClean="0"/>
              <a:t>Sub-mesh calculations are performed based on the DEM lying beneath the mesh for each sub-area within the element.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49" idx="1"/>
            <a:endCxn id="49" idx="3"/>
          </p:cNvCxnSpPr>
          <p:nvPr/>
        </p:nvCxnSpPr>
        <p:spPr>
          <a:xfrm flipH="1" flipV="1">
            <a:off x="2913956" y="2374476"/>
            <a:ext cx="2030753" cy="168294"/>
          </a:xfrm>
          <a:prstGeom prst="line">
            <a:avLst/>
          </a:prstGeom>
          <a:ln>
            <a:solidFill>
              <a:srgbClr val="CC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09994" y="3949372"/>
            <a:ext cx="268515" cy="407126"/>
          </a:xfrm>
          <a:prstGeom prst="line">
            <a:avLst/>
          </a:prstGeom>
          <a:ln>
            <a:solidFill>
              <a:srgbClr val="6F7D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32111" y="3876801"/>
            <a:ext cx="477883" cy="72571"/>
          </a:xfrm>
          <a:prstGeom prst="line">
            <a:avLst/>
          </a:prstGeom>
          <a:ln>
            <a:solidFill>
              <a:srgbClr val="6F7D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09994" y="3546238"/>
            <a:ext cx="152400" cy="403135"/>
          </a:xfrm>
          <a:prstGeom prst="line">
            <a:avLst/>
          </a:prstGeom>
          <a:ln>
            <a:solidFill>
              <a:srgbClr val="6F7D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Sub-mesh in 2D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4595" y="1076298"/>
            <a:ext cx="268515" cy="16183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95" y="1076298"/>
            <a:ext cx="1531257" cy="9724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43110" y="2048755"/>
            <a:ext cx="1262742" cy="645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0393" y="3056744"/>
            <a:ext cx="268515" cy="16183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0393" y="3056744"/>
            <a:ext cx="1531257" cy="9724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68908" y="4029201"/>
            <a:ext cx="1262742" cy="645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 noChangeAspect="1"/>
          </p:cNvSpPr>
          <p:nvPr/>
        </p:nvSpPr>
        <p:spPr>
          <a:xfrm>
            <a:off x="2913956" y="1460076"/>
            <a:ext cx="2030753" cy="1828800"/>
          </a:xfrm>
          <a:custGeom>
            <a:avLst/>
            <a:gdLst>
              <a:gd name="connsiteX0" fmla="*/ 154940 w 919480"/>
              <a:gd name="connsiteY0" fmla="*/ 0 h 828040"/>
              <a:gd name="connsiteX1" fmla="*/ 919480 w 919480"/>
              <a:gd name="connsiteY1" fmla="*/ 490220 h 828040"/>
              <a:gd name="connsiteX2" fmla="*/ 271780 w 919480"/>
              <a:gd name="connsiteY2" fmla="*/ 828040 h 828040"/>
              <a:gd name="connsiteX3" fmla="*/ 0 w 919480"/>
              <a:gd name="connsiteY3" fmla="*/ 414020 h 828040"/>
              <a:gd name="connsiteX4" fmla="*/ 154940 w 919480"/>
              <a:gd name="connsiteY4" fmla="*/ 0 h 82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80" h="828040">
                <a:moveTo>
                  <a:pt x="154940" y="0"/>
                </a:moveTo>
                <a:lnTo>
                  <a:pt x="919480" y="490220"/>
                </a:lnTo>
                <a:lnTo>
                  <a:pt x="271780" y="828040"/>
                </a:lnTo>
                <a:lnTo>
                  <a:pt x="0" y="414020"/>
                </a:lnTo>
                <a:lnTo>
                  <a:pt x="154940" y="0"/>
                </a:lnTo>
                <a:close/>
              </a:path>
            </a:pathLst>
          </a:custGeom>
          <a:noFill/>
          <a:ln w="28575">
            <a:solidFill>
              <a:srgbClr val="6F7D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>
            <a:spLocks noChangeAspect="1"/>
          </p:cNvSpPr>
          <p:nvPr/>
        </p:nvSpPr>
        <p:spPr>
          <a:xfrm>
            <a:off x="3880461" y="3943663"/>
            <a:ext cx="2000774" cy="914400"/>
          </a:xfrm>
          <a:custGeom>
            <a:avLst/>
            <a:gdLst>
              <a:gd name="connsiteX0" fmla="*/ 908685 w 908685"/>
              <a:gd name="connsiteY0" fmla="*/ 74295 h 415290"/>
              <a:gd name="connsiteX1" fmla="*/ 0 w 908685"/>
              <a:gd name="connsiteY1" fmla="*/ 0 h 415290"/>
              <a:gd name="connsiteX2" fmla="*/ 268605 w 908685"/>
              <a:gd name="connsiteY2" fmla="*/ 415290 h 415290"/>
              <a:gd name="connsiteX3" fmla="*/ 908685 w 908685"/>
              <a:gd name="connsiteY3" fmla="*/ 74295 h 4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685" h="415290">
                <a:moveTo>
                  <a:pt x="908685" y="74295"/>
                </a:moveTo>
                <a:lnTo>
                  <a:pt x="0" y="0"/>
                </a:lnTo>
                <a:lnTo>
                  <a:pt x="268605" y="415290"/>
                </a:lnTo>
                <a:lnTo>
                  <a:pt x="908685" y="74295"/>
                </a:lnTo>
                <a:close/>
              </a:path>
            </a:pathLst>
          </a:custGeom>
          <a:noFill/>
          <a:ln w="28575">
            <a:solidFill>
              <a:srgbClr val="D149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6176865" y="1488133"/>
            <a:ext cx="2194561" cy="1835407"/>
            <a:chOff x="6758281" y="1629844"/>
            <a:chExt cx="2194561" cy="1835407"/>
          </a:xfrm>
        </p:grpSpPr>
        <p:grpSp>
          <p:nvGrpSpPr>
            <p:cNvPr id="229" name="Group 228"/>
            <p:cNvGrpSpPr/>
            <p:nvPr/>
          </p:nvGrpSpPr>
          <p:grpSpPr>
            <a:xfrm>
              <a:off x="6758281" y="1629844"/>
              <a:ext cx="2194561" cy="1828800"/>
              <a:chOff x="6863625" y="255602"/>
              <a:chExt cx="2194561" cy="1828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6960689" y="255602"/>
                <a:ext cx="1525678" cy="1828800"/>
                <a:chOff x="6473795" y="790575"/>
                <a:chExt cx="1525678" cy="1828800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6473795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H="1">
                  <a:off x="6691749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6909703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7127657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>
                  <a:off x="7345611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H="1">
                  <a:off x="7563565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7781519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7999473" y="790575"/>
                  <a:ext cx="0" cy="182880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 rot="5400000">
                <a:off x="7198065" y="127212"/>
                <a:ext cx="1525682" cy="2194561"/>
                <a:chOff x="6582770" y="424817"/>
                <a:chExt cx="1525682" cy="2194561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rot="16200000" flipH="1">
                  <a:off x="5485490" y="1522098"/>
                  <a:ext cx="2194560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16200000" flipH="1">
                  <a:off x="5703443" y="1522098"/>
                  <a:ext cx="2194560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16200000" flipH="1">
                  <a:off x="5921397" y="1522098"/>
                  <a:ext cx="2194560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6200000" flipH="1">
                  <a:off x="6139352" y="1522098"/>
                  <a:ext cx="2194560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6357309" y="1522098"/>
                  <a:ext cx="2194560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6575262" y="1522098"/>
                  <a:ext cx="2194560" cy="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>
                  <a:off x="7890498" y="424817"/>
                  <a:ext cx="0" cy="219456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8108452" y="424817"/>
                  <a:ext cx="0" cy="2194560"/>
                </a:xfrm>
                <a:prstGeom prst="line">
                  <a:avLst/>
                </a:prstGeom>
                <a:ln w="12700">
                  <a:solidFill>
                    <a:schemeClr val="tx1">
                      <a:alpha val="4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6" name="Straight Connector 235"/>
            <p:cNvCxnSpPr/>
            <p:nvPr/>
          </p:nvCxnSpPr>
          <p:spPr>
            <a:xfrm flipH="1">
              <a:off x="8575818" y="1629844"/>
              <a:ext cx="0" cy="1828800"/>
            </a:xfrm>
            <a:prstGeom prst="line">
              <a:avLst/>
            </a:prstGeom>
            <a:ln w="12700">
              <a:solidFill>
                <a:schemeClr val="tx1"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8777999" y="1636451"/>
              <a:ext cx="0" cy="1828800"/>
            </a:xfrm>
            <a:prstGeom prst="line">
              <a:avLst/>
            </a:prstGeom>
            <a:ln w="12700">
              <a:solidFill>
                <a:schemeClr val="tx1"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299240" y="2158993"/>
            <a:ext cx="2000774" cy="914400"/>
            <a:chOff x="6791687" y="2297022"/>
            <a:chExt cx="2000774" cy="914400"/>
          </a:xfrm>
        </p:grpSpPr>
        <p:cxnSp>
          <p:nvCxnSpPr>
            <p:cNvPr id="81" name="Straight Connector 80"/>
            <p:cNvCxnSpPr/>
            <p:nvPr/>
          </p:nvCxnSpPr>
          <p:spPr>
            <a:xfrm flipH="1">
              <a:off x="7376160" y="2369820"/>
              <a:ext cx="302895" cy="841602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79055" y="2369820"/>
              <a:ext cx="325755" cy="518160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004810" y="2415540"/>
              <a:ext cx="171450" cy="45529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077075" y="2369820"/>
              <a:ext cx="601981" cy="35623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077075" y="2326005"/>
              <a:ext cx="60008" cy="400051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6905625" y="2326005"/>
              <a:ext cx="231458" cy="148590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77075" y="2726055"/>
              <a:ext cx="407670" cy="144780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484745" y="2870835"/>
              <a:ext cx="520066" cy="6463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176261" y="2404858"/>
              <a:ext cx="184784" cy="281192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8361045" y="2428875"/>
              <a:ext cx="111348" cy="25717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7830510" y="2415540"/>
              <a:ext cx="334335" cy="19614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496161" y="2877299"/>
              <a:ext cx="173368" cy="17944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7216125" y="2877298"/>
              <a:ext cx="280036" cy="72798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348545" y="2571377"/>
              <a:ext cx="136200" cy="299457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137751" y="2326005"/>
              <a:ext cx="215550" cy="245372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7356143" y="2343150"/>
              <a:ext cx="42951" cy="220850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7496161" y="2611685"/>
              <a:ext cx="342929" cy="259151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090535" y="2657405"/>
              <a:ext cx="257176" cy="2864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833359" y="2623419"/>
              <a:ext cx="257176" cy="28645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7744778" y="2611685"/>
              <a:ext cx="94312" cy="256187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7661862" y="2867872"/>
              <a:ext cx="83589" cy="196146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7830510" y="2400300"/>
              <a:ext cx="86180" cy="204924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8472394" y="2443390"/>
              <a:ext cx="103424" cy="127987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7349923" y="2557462"/>
              <a:ext cx="228395" cy="71438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7595894" y="2623420"/>
              <a:ext cx="231161" cy="5480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7092816" y="2534682"/>
              <a:ext cx="257107" cy="22780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6903748" y="2480596"/>
              <a:ext cx="189067" cy="56632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>
              <a:spLocks noChangeAspect="1"/>
            </p:cNvSpPr>
            <p:nvPr/>
          </p:nvSpPr>
          <p:spPr>
            <a:xfrm>
              <a:off x="6791687" y="2297022"/>
              <a:ext cx="2000774" cy="914400"/>
            </a:xfrm>
            <a:custGeom>
              <a:avLst/>
              <a:gdLst>
                <a:gd name="connsiteX0" fmla="*/ 908685 w 908685"/>
                <a:gd name="connsiteY0" fmla="*/ 74295 h 415290"/>
                <a:gd name="connsiteX1" fmla="*/ 0 w 908685"/>
                <a:gd name="connsiteY1" fmla="*/ 0 h 415290"/>
                <a:gd name="connsiteX2" fmla="*/ 268605 w 908685"/>
                <a:gd name="connsiteY2" fmla="*/ 415290 h 415290"/>
                <a:gd name="connsiteX3" fmla="*/ 908685 w 908685"/>
                <a:gd name="connsiteY3" fmla="*/ 74295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685" h="415290">
                  <a:moveTo>
                    <a:pt x="908685" y="74295"/>
                  </a:moveTo>
                  <a:lnTo>
                    <a:pt x="0" y="0"/>
                  </a:lnTo>
                  <a:lnTo>
                    <a:pt x="268605" y="415290"/>
                  </a:lnTo>
                  <a:lnTo>
                    <a:pt x="908685" y="74295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6" name="Straight Arrow Connector 245"/>
          <p:cNvCxnSpPr/>
          <p:nvPr/>
        </p:nvCxnSpPr>
        <p:spPr>
          <a:xfrm>
            <a:off x="6119767" y="1505308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rot="10800000">
            <a:off x="6119767" y="1917601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457031" y="1646703"/>
            <a:ext cx="7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DEM Res</a:t>
            </a:r>
            <a:endParaRPr lang="en-US" sz="1200" dirty="0"/>
          </a:p>
        </p:txBody>
      </p:sp>
      <p:sp>
        <p:nvSpPr>
          <p:cNvPr id="257" name="Right Arrow 256"/>
          <p:cNvSpPr/>
          <p:nvPr/>
        </p:nvSpPr>
        <p:spPr>
          <a:xfrm rot="3612383">
            <a:off x="1384335" y="2553158"/>
            <a:ext cx="552031" cy="2371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ight Arrow 258"/>
          <p:cNvSpPr/>
          <p:nvPr/>
        </p:nvSpPr>
        <p:spPr>
          <a:xfrm rot="4486683">
            <a:off x="3831957" y="3318244"/>
            <a:ext cx="552031" cy="2371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ight Arrow 259"/>
          <p:cNvSpPr/>
          <p:nvPr/>
        </p:nvSpPr>
        <p:spPr>
          <a:xfrm rot="18929565">
            <a:off x="5648384" y="3427669"/>
            <a:ext cx="552031" cy="2371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5-Point Star 260"/>
          <p:cNvSpPr/>
          <p:nvPr/>
        </p:nvSpPr>
        <p:spPr>
          <a:xfrm>
            <a:off x="2703475" y="3773885"/>
            <a:ext cx="365760" cy="365760"/>
          </a:xfrm>
          <a:prstGeom prst="star5">
            <a:avLst/>
          </a:prstGeom>
          <a:solidFill>
            <a:srgbClr val="FAC8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5-Point Star 261"/>
          <p:cNvSpPr/>
          <p:nvPr/>
        </p:nvSpPr>
        <p:spPr>
          <a:xfrm>
            <a:off x="3435986" y="2616193"/>
            <a:ext cx="365760" cy="365760"/>
          </a:xfrm>
          <a:prstGeom prst="star5">
            <a:avLst/>
          </a:prstGeom>
          <a:solidFill>
            <a:srgbClr val="FAC8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>
            <a:off x="26625" y="3046554"/>
            <a:ext cx="1851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Divide element into 3 sub-areas based on the halfway points between vertices.</a:t>
            </a:r>
            <a:endParaRPr lang="en-US" sz="1600" dirty="0"/>
          </a:p>
        </p:txBody>
      </p:sp>
      <p:sp>
        <p:nvSpPr>
          <p:cNvPr id="265" name="TextBox 264"/>
          <p:cNvSpPr txBox="1"/>
          <p:nvPr/>
        </p:nvSpPr>
        <p:spPr>
          <a:xfrm>
            <a:off x="4175170" y="3007972"/>
            <a:ext cx="1691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Divide each sub-area into 2 triangles</a:t>
            </a:r>
            <a:endParaRPr lang="en-US" sz="1600" dirty="0"/>
          </a:p>
        </p:txBody>
      </p:sp>
      <p:sp>
        <p:nvSpPr>
          <p:cNvPr id="267" name="TextBox 266"/>
          <p:cNvSpPr txBox="1"/>
          <p:nvPr/>
        </p:nvSpPr>
        <p:spPr>
          <a:xfrm>
            <a:off x="6135312" y="3323540"/>
            <a:ext cx="2653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Refine each triangle into many smaller triangles that are roughly the same resolution as the sub-mesh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Apply DEM data to the smaller triangles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Average sub-mesh variables over each sub-area</a:t>
            </a:r>
            <a:endParaRPr lang="en-US" sz="1400" dirty="0"/>
          </a:p>
        </p:txBody>
      </p:sp>
      <p:sp>
        <p:nvSpPr>
          <p:cNvPr id="298" name="Right Arrow 297"/>
          <p:cNvSpPr/>
          <p:nvPr/>
        </p:nvSpPr>
        <p:spPr>
          <a:xfrm rot="18152559">
            <a:off x="2575054" y="3034653"/>
            <a:ext cx="552031" cy="23713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B7D4D-4E81-5B40-91F6-CF14C25F86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Wetting and Drying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763" y="2053141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961" y="2053141"/>
            <a:ext cx="298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ADCIRC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64920" y="2670170"/>
            <a:ext cx="2807752" cy="1653269"/>
            <a:chOff x="19290417" y="11709897"/>
            <a:chExt cx="7266781" cy="4278848"/>
          </a:xfrm>
        </p:grpSpPr>
        <p:sp>
          <p:nvSpPr>
            <p:cNvPr id="22" name="Freeform 21"/>
            <p:cNvSpPr/>
            <p:nvPr/>
          </p:nvSpPr>
          <p:spPr>
            <a:xfrm>
              <a:off x="19345275" y="13617048"/>
              <a:ext cx="1847850" cy="1457325"/>
            </a:xfrm>
            <a:custGeom>
              <a:avLst/>
              <a:gdLst>
                <a:gd name="connsiteX0" fmla="*/ 0 w 1847850"/>
                <a:gd name="connsiteY0" fmla="*/ 0 h 1457325"/>
                <a:gd name="connsiteX1" fmla="*/ 9525 w 1847850"/>
                <a:gd name="connsiteY1" fmla="*/ 1457325 h 1457325"/>
                <a:gd name="connsiteX2" fmla="*/ 1847850 w 1847850"/>
                <a:gd name="connsiteY2" fmla="*/ 561975 h 1457325"/>
                <a:gd name="connsiteX3" fmla="*/ 1847850 w 1847850"/>
                <a:gd name="connsiteY3" fmla="*/ 0 h 1457325"/>
                <a:gd name="connsiteX4" fmla="*/ 0 w 1847850"/>
                <a:gd name="connsiteY4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50" h="1457325">
                  <a:moveTo>
                    <a:pt x="0" y="0"/>
                  </a:moveTo>
                  <a:lnTo>
                    <a:pt x="9525" y="1457325"/>
                  </a:lnTo>
                  <a:lnTo>
                    <a:pt x="1847850" y="561975"/>
                  </a:lnTo>
                  <a:lnTo>
                    <a:pt x="18478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6A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980468" y="12364134"/>
              <a:ext cx="1844040" cy="1805940"/>
            </a:xfrm>
            <a:custGeom>
              <a:avLst/>
              <a:gdLst>
                <a:gd name="connsiteX0" fmla="*/ 0 w 1844040"/>
                <a:gd name="connsiteY0" fmla="*/ 899160 h 1805940"/>
                <a:gd name="connsiteX1" fmla="*/ 0 w 1844040"/>
                <a:gd name="connsiteY1" fmla="*/ 1805940 h 1805940"/>
                <a:gd name="connsiteX2" fmla="*/ 1844040 w 1844040"/>
                <a:gd name="connsiteY2" fmla="*/ 883920 h 1805940"/>
                <a:gd name="connsiteX3" fmla="*/ 1844040 w 1844040"/>
                <a:gd name="connsiteY3" fmla="*/ 0 h 1805940"/>
                <a:gd name="connsiteX4" fmla="*/ 0 w 1844040"/>
                <a:gd name="connsiteY4" fmla="*/ 899160 h 180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040" h="1805940">
                  <a:moveTo>
                    <a:pt x="0" y="899160"/>
                  </a:moveTo>
                  <a:lnTo>
                    <a:pt x="0" y="1805940"/>
                  </a:lnTo>
                  <a:lnTo>
                    <a:pt x="1844040" y="883920"/>
                  </a:lnTo>
                  <a:lnTo>
                    <a:pt x="1844040" y="0"/>
                  </a:lnTo>
                  <a:lnTo>
                    <a:pt x="0" y="89916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153411" y="13282916"/>
              <a:ext cx="1844041" cy="1822863"/>
            </a:xfrm>
            <a:custGeom>
              <a:avLst/>
              <a:gdLst>
                <a:gd name="connsiteX0" fmla="*/ 0 w 1844040"/>
                <a:gd name="connsiteY0" fmla="*/ 899160 h 1805940"/>
                <a:gd name="connsiteX1" fmla="*/ 0 w 1844040"/>
                <a:gd name="connsiteY1" fmla="*/ 1805940 h 1805940"/>
                <a:gd name="connsiteX2" fmla="*/ 1844040 w 1844040"/>
                <a:gd name="connsiteY2" fmla="*/ 883920 h 1805940"/>
                <a:gd name="connsiteX3" fmla="*/ 1844040 w 1844040"/>
                <a:gd name="connsiteY3" fmla="*/ 0 h 1805940"/>
                <a:gd name="connsiteX4" fmla="*/ 0 w 1844040"/>
                <a:gd name="connsiteY4" fmla="*/ 899160 h 180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040" h="1805940">
                  <a:moveTo>
                    <a:pt x="0" y="899160"/>
                  </a:moveTo>
                  <a:lnTo>
                    <a:pt x="0" y="1805940"/>
                  </a:lnTo>
                  <a:lnTo>
                    <a:pt x="1844040" y="883920"/>
                  </a:lnTo>
                  <a:lnTo>
                    <a:pt x="1844040" y="0"/>
                  </a:lnTo>
                  <a:lnTo>
                    <a:pt x="0" y="89916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362420" y="14173308"/>
              <a:ext cx="1844040" cy="1805940"/>
            </a:xfrm>
            <a:custGeom>
              <a:avLst/>
              <a:gdLst>
                <a:gd name="connsiteX0" fmla="*/ 0 w 1844040"/>
                <a:gd name="connsiteY0" fmla="*/ 899160 h 1805940"/>
                <a:gd name="connsiteX1" fmla="*/ 0 w 1844040"/>
                <a:gd name="connsiteY1" fmla="*/ 1805940 h 1805940"/>
                <a:gd name="connsiteX2" fmla="*/ 1844040 w 1844040"/>
                <a:gd name="connsiteY2" fmla="*/ 883920 h 1805940"/>
                <a:gd name="connsiteX3" fmla="*/ 1844040 w 1844040"/>
                <a:gd name="connsiteY3" fmla="*/ 0 h 1805940"/>
                <a:gd name="connsiteX4" fmla="*/ 0 w 1844040"/>
                <a:gd name="connsiteY4" fmla="*/ 899160 h 180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040" h="1805940">
                  <a:moveTo>
                    <a:pt x="0" y="899160"/>
                  </a:moveTo>
                  <a:lnTo>
                    <a:pt x="0" y="1805940"/>
                  </a:lnTo>
                  <a:lnTo>
                    <a:pt x="1844040" y="883920"/>
                  </a:lnTo>
                  <a:lnTo>
                    <a:pt x="1844040" y="0"/>
                  </a:lnTo>
                  <a:lnTo>
                    <a:pt x="0" y="899160"/>
                  </a:lnTo>
                  <a:close/>
                </a:path>
              </a:pathLst>
            </a:custGeom>
            <a:solidFill>
              <a:srgbClr val="6F7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3006908" y="13259484"/>
              <a:ext cx="2202" cy="904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195681" y="14181972"/>
              <a:ext cx="9689" cy="8663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9358997" y="15088284"/>
              <a:ext cx="3942" cy="8816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835709" y="12338765"/>
              <a:ext cx="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362939" y="14173884"/>
              <a:ext cx="18288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1191739" y="13259484"/>
              <a:ext cx="18288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3020539" y="12345084"/>
              <a:ext cx="18288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9290417" y="1499684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125700" y="1409764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943070" y="1319933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4769669" y="1227315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24835708" y="11790549"/>
              <a:ext cx="2541" cy="482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824510" y="11709897"/>
                  <a:ext cx="1732688" cy="876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4510" y="11709897"/>
                  <a:ext cx="1732688" cy="87621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flipH="1">
              <a:off x="19357653" y="13245545"/>
              <a:ext cx="5486400" cy="2743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4" idx="0"/>
            </p:cNvCxnSpPr>
            <p:nvPr/>
          </p:nvCxnSpPr>
          <p:spPr>
            <a:xfrm>
              <a:off x="21191739" y="13615044"/>
              <a:ext cx="2541" cy="482600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9345367" y="13615044"/>
              <a:ext cx="1846372" cy="0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3" idx="0"/>
            </p:cNvCxnSpPr>
            <p:nvPr/>
          </p:nvCxnSpPr>
          <p:spPr>
            <a:xfrm flipV="1">
              <a:off x="19358997" y="13615044"/>
              <a:ext cx="0" cy="1381800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20040000">
              <a:off x="21248894" y="13705314"/>
              <a:ext cx="1716921" cy="95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DRY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0040000">
              <a:off x="23102449" y="12764820"/>
              <a:ext cx="1716921" cy="95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DRY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040000">
              <a:off x="19351722" y="14611429"/>
              <a:ext cx="1805538" cy="95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19376570" y="11788356"/>
              <a:ext cx="5486400" cy="2743200"/>
            </a:xfrm>
            <a:prstGeom prst="line">
              <a:avLst/>
            </a:prstGeom>
            <a:ln w="12700">
              <a:solidFill>
                <a:srgbClr val="CC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1977" y="2804582"/>
            <a:ext cx="2124961" cy="1410286"/>
            <a:chOff x="5714459" y="8222036"/>
            <a:chExt cx="5499641" cy="3649980"/>
          </a:xfrm>
        </p:grpSpPr>
        <p:sp>
          <p:nvSpPr>
            <p:cNvPr id="10" name="Freeform 9"/>
            <p:cNvSpPr/>
            <p:nvPr/>
          </p:nvSpPr>
          <p:spPr>
            <a:xfrm>
              <a:off x="8686800" y="8229600"/>
              <a:ext cx="2527300" cy="2159000"/>
            </a:xfrm>
            <a:custGeom>
              <a:avLst/>
              <a:gdLst>
                <a:gd name="connsiteX0" fmla="*/ 0 w 2527300"/>
                <a:gd name="connsiteY0" fmla="*/ 1244600 h 2159000"/>
                <a:gd name="connsiteX1" fmla="*/ 6350 w 2527300"/>
                <a:gd name="connsiteY1" fmla="*/ 2159000 h 2159000"/>
                <a:gd name="connsiteX2" fmla="*/ 2520950 w 2527300"/>
                <a:gd name="connsiteY2" fmla="*/ 908050 h 2159000"/>
                <a:gd name="connsiteX3" fmla="*/ 2527300 w 2527300"/>
                <a:gd name="connsiteY3" fmla="*/ 0 h 2159000"/>
                <a:gd name="connsiteX4" fmla="*/ 0 w 2527300"/>
                <a:gd name="connsiteY4" fmla="*/ 12446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300" h="2159000">
                  <a:moveTo>
                    <a:pt x="0" y="1244600"/>
                  </a:moveTo>
                  <a:cubicBezTo>
                    <a:pt x="2117" y="1549400"/>
                    <a:pt x="4233" y="1854200"/>
                    <a:pt x="6350" y="2159000"/>
                  </a:cubicBezTo>
                  <a:lnTo>
                    <a:pt x="2520950" y="908050"/>
                  </a:lnTo>
                  <a:cubicBezTo>
                    <a:pt x="2523067" y="605367"/>
                    <a:pt x="2525183" y="302683"/>
                    <a:pt x="2527300" y="0"/>
                  </a:cubicBezTo>
                  <a:lnTo>
                    <a:pt x="0" y="124460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27700" y="9486900"/>
              <a:ext cx="2959100" cy="2381250"/>
            </a:xfrm>
            <a:custGeom>
              <a:avLst/>
              <a:gdLst>
                <a:gd name="connsiteX0" fmla="*/ 0 w 2959100"/>
                <a:gd name="connsiteY0" fmla="*/ 1473200 h 2381250"/>
                <a:gd name="connsiteX1" fmla="*/ 0 w 2959100"/>
                <a:gd name="connsiteY1" fmla="*/ 2381250 h 2381250"/>
                <a:gd name="connsiteX2" fmla="*/ 2959100 w 2959100"/>
                <a:gd name="connsiteY2" fmla="*/ 901700 h 2381250"/>
                <a:gd name="connsiteX3" fmla="*/ 2959100 w 2959100"/>
                <a:gd name="connsiteY3" fmla="*/ 0 h 2381250"/>
                <a:gd name="connsiteX4" fmla="*/ 0 w 2959100"/>
                <a:gd name="connsiteY4" fmla="*/ 147320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100" h="2381250">
                  <a:moveTo>
                    <a:pt x="0" y="1473200"/>
                  </a:moveTo>
                  <a:lnTo>
                    <a:pt x="0" y="2381250"/>
                  </a:lnTo>
                  <a:lnTo>
                    <a:pt x="2959100" y="901700"/>
                  </a:lnTo>
                  <a:lnTo>
                    <a:pt x="2959100" y="0"/>
                  </a:lnTo>
                  <a:lnTo>
                    <a:pt x="0" y="1473200"/>
                  </a:lnTo>
                  <a:close/>
                </a:path>
              </a:pathLst>
            </a:custGeom>
            <a:solidFill>
              <a:srgbClr val="6F7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15865" y="9494496"/>
              <a:ext cx="2962275" cy="1501388"/>
            </a:xfrm>
            <a:custGeom>
              <a:avLst/>
              <a:gdLst>
                <a:gd name="connsiteX0" fmla="*/ 0 w 2962275"/>
                <a:gd name="connsiteY0" fmla="*/ 1457325 h 1457325"/>
                <a:gd name="connsiteX1" fmla="*/ 0 w 2962275"/>
                <a:gd name="connsiteY1" fmla="*/ 0 h 1457325"/>
                <a:gd name="connsiteX2" fmla="*/ 2962275 w 2962275"/>
                <a:gd name="connsiteY2" fmla="*/ 0 h 1457325"/>
                <a:gd name="connsiteX3" fmla="*/ 0 w 2962275"/>
                <a:gd name="connsiteY3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275" h="1457325">
                  <a:moveTo>
                    <a:pt x="0" y="1457325"/>
                  </a:moveTo>
                  <a:lnTo>
                    <a:pt x="0" y="0"/>
                  </a:lnTo>
                  <a:lnTo>
                    <a:pt x="2962275" y="0"/>
                  </a:lnTo>
                  <a:lnTo>
                    <a:pt x="0" y="1457325"/>
                  </a:lnTo>
                  <a:close/>
                </a:path>
              </a:pathLst>
            </a:custGeom>
            <a:solidFill>
              <a:srgbClr val="4156A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726745" y="9494496"/>
              <a:ext cx="0" cy="1522779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714459" y="9498315"/>
              <a:ext cx="2970031" cy="0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726746" y="10972634"/>
              <a:ext cx="1344" cy="8993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204801" y="8222036"/>
              <a:ext cx="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726745" y="9128816"/>
              <a:ext cx="5486400" cy="2743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684490" y="9484019"/>
              <a:ext cx="0" cy="915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714459" y="8228355"/>
              <a:ext cx="5486400" cy="2743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20040000">
              <a:off x="6304482" y="10199590"/>
              <a:ext cx="1805538" cy="95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040000">
              <a:off x="9105574" y="8828149"/>
              <a:ext cx="1716921" cy="95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DRY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569696" y="2769427"/>
            <a:ext cx="2170079" cy="1435639"/>
            <a:chOff x="6095771" y="2546734"/>
            <a:chExt cx="2170079" cy="1435639"/>
          </a:xfrm>
        </p:grpSpPr>
        <p:cxnSp>
          <p:nvCxnSpPr>
            <p:cNvPr id="172" name="Straight Connector 171"/>
            <p:cNvCxnSpPr/>
            <p:nvPr/>
          </p:nvCxnSpPr>
          <p:spPr>
            <a:xfrm flipV="1">
              <a:off x="6126497" y="3053200"/>
              <a:ext cx="0" cy="588374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6121750" y="3054676"/>
              <a:ext cx="1147566" cy="0"/>
            </a:xfrm>
            <a:prstGeom prst="line">
              <a:avLst/>
            </a:prstGeom>
            <a:ln w="12700">
              <a:solidFill>
                <a:srgbClr val="415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6095771" y="2546734"/>
              <a:ext cx="2170079" cy="1435639"/>
              <a:chOff x="6095771" y="2546734"/>
              <a:chExt cx="2170079" cy="1435639"/>
            </a:xfrm>
          </p:grpSpPr>
          <p:sp>
            <p:nvSpPr>
              <p:cNvPr id="171" name="Freeform 170"/>
              <p:cNvSpPr/>
              <p:nvPr/>
            </p:nvSpPr>
            <p:spPr>
              <a:xfrm>
                <a:off x="6126773" y="3058387"/>
                <a:ext cx="1144569" cy="580109"/>
              </a:xfrm>
              <a:custGeom>
                <a:avLst/>
                <a:gdLst>
                  <a:gd name="connsiteX0" fmla="*/ 0 w 2962275"/>
                  <a:gd name="connsiteY0" fmla="*/ 1457325 h 1457325"/>
                  <a:gd name="connsiteX1" fmla="*/ 0 w 2962275"/>
                  <a:gd name="connsiteY1" fmla="*/ 0 h 1457325"/>
                  <a:gd name="connsiteX2" fmla="*/ 2962275 w 2962275"/>
                  <a:gd name="connsiteY2" fmla="*/ 0 h 1457325"/>
                  <a:gd name="connsiteX3" fmla="*/ 0 w 2962275"/>
                  <a:gd name="connsiteY3" fmla="*/ 1457325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2275" h="1457325">
                    <a:moveTo>
                      <a:pt x="0" y="1457325"/>
                    </a:moveTo>
                    <a:lnTo>
                      <a:pt x="0" y="0"/>
                    </a:lnTo>
                    <a:lnTo>
                      <a:pt x="2962275" y="0"/>
                    </a:lnTo>
                    <a:lnTo>
                      <a:pt x="0" y="1457325"/>
                    </a:lnTo>
                    <a:close/>
                  </a:path>
                </a:pathLst>
              </a:custGeom>
              <a:solidFill>
                <a:srgbClr val="4156A1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6095771" y="2546734"/>
                <a:ext cx="2170079" cy="1435639"/>
                <a:chOff x="6095771" y="2546734"/>
                <a:chExt cx="2170079" cy="1435639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6831930" y="3284268"/>
                  <a:ext cx="3744" cy="334743"/>
                </a:xfrm>
                <a:prstGeom prst="line">
                  <a:avLst/>
                </a:prstGeom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Freeform 145"/>
                <p:cNvSpPr/>
                <p:nvPr/>
              </p:nvSpPr>
              <p:spPr>
                <a:xfrm>
                  <a:off x="7521539" y="2581889"/>
                  <a:ext cx="712503" cy="697783"/>
                </a:xfrm>
                <a:custGeom>
                  <a:avLst/>
                  <a:gdLst>
                    <a:gd name="connsiteX0" fmla="*/ 0 w 1844040"/>
                    <a:gd name="connsiteY0" fmla="*/ 899160 h 1805940"/>
                    <a:gd name="connsiteX1" fmla="*/ 0 w 1844040"/>
                    <a:gd name="connsiteY1" fmla="*/ 1805940 h 1805940"/>
                    <a:gd name="connsiteX2" fmla="*/ 1844040 w 1844040"/>
                    <a:gd name="connsiteY2" fmla="*/ 883920 h 1805940"/>
                    <a:gd name="connsiteX3" fmla="*/ 1844040 w 1844040"/>
                    <a:gd name="connsiteY3" fmla="*/ 0 h 1805940"/>
                    <a:gd name="connsiteX4" fmla="*/ 0 w 1844040"/>
                    <a:gd name="connsiteY4" fmla="*/ 899160 h 180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4040" h="1805940">
                      <a:moveTo>
                        <a:pt x="0" y="899160"/>
                      </a:moveTo>
                      <a:lnTo>
                        <a:pt x="0" y="1805940"/>
                      </a:lnTo>
                      <a:lnTo>
                        <a:pt x="1844040" y="883920"/>
                      </a:lnTo>
                      <a:lnTo>
                        <a:pt x="1844040" y="0"/>
                      </a:lnTo>
                      <a:lnTo>
                        <a:pt x="0" y="89916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815597" y="2936891"/>
                  <a:ext cx="712503" cy="700447"/>
                </a:xfrm>
                <a:custGeom>
                  <a:avLst/>
                  <a:gdLst>
                    <a:gd name="connsiteX0" fmla="*/ 0 w 1844040"/>
                    <a:gd name="connsiteY0" fmla="*/ 899160 h 1805940"/>
                    <a:gd name="connsiteX1" fmla="*/ 0 w 1844040"/>
                    <a:gd name="connsiteY1" fmla="*/ 1805940 h 1805940"/>
                    <a:gd name="connsiteX2" fmla="*/ 1844040 w 1844040"/>
                    <a:gd name="connsiteY2" fmla="*/ 883920 h 1805940"/>
                    <a:gd name="connsiteX3" fmla="*/ 1844040 w 1844040"/>
                    <a:gd name="connsiteY3" fmla="*/ 0 h 1805940"/>
                    <a:gd name="connsiteX4" fmla="*/ 0 w 1844040"/>
                    <a:gd name="connsiteY4" fmla="*/ 899160 h 180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4040" h="1805940">
                      <a:moveTo>
                        <a:pt x="0" y="899160"/>
                      </a:moveTo>
                      <a:lnTo>
                        <a:pt x="0" y="1805940"/>
                      </a:lnTo>
                      <a:lnTo>
                        <a:pt x="1844040" y="883920"/>
                      </a:lnTo>
                      <a:lnTo>
                        <a:pt x="1844040" y="0"/>
                      </a:lnTo>
                      <a:lnTo>
                        <a:pt x="0" y="899160"/>
                      </a:lnTo>
                      <a:close/>
                    </a:path>
                  </a:pathLst>
                </a:custGeom>
                <a:solidFill>
                  <a:srgbClr val="FAC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6123592" y="3280921"/>
                  <a:ext cx="712503" cy="697783"/>
                </a:xfrm>
                <a:custGeom>
                  <a:avLst/>
                  <a:gdLst>
                    <a:gd name="connsiteX0" fmla="*/ 0 w 1844040"/>
                    <a:gd name="connsiteY0" fmla="*/ 899160 h 1805940"/>
                    <a:gd name="connsiteX1" fmla="*/ 0 w 1844040"/>
                    <a:gd name="connsiteY1" fmla="*/ 1805940 h 1805940"/>
                    <a:gd name="connsiteX2" fmla="*/ 1844040 w 1844040"/>
                    <a:gd name="connsiteY2" fmla="*/ 883920 h 1805940"/>
                    <a:gd name="connsiteX3" fmla="*/ 1844040 w 1844040"/>
                    <a:gd name="connsiteY3" fmla="*/ 0 h 1805940"/>
                    <a:gd name="connsiteX4" fmla="*/ 0 w 1844040"/>
                    <a:gd name="connsiteY4" fmla="*/ 899160 h 180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4040" h="1805940">
                      <a:moveTo>
                        <a:pt x="0" y="899160"/>
                      </a:moveTo>
                      <a:lnTo>
                        <a:pt x="0" y="1805940"/>
                      </a:lnTo>
                      <a:lnTo>
                        <a:pt x="1844040" y="883920"/>
                      </a:lnTo>
                      <a:lnTo>
                        <a:pt x="1844040" y="0"/>
                      </a:lnTo>
                      <a:lnTo>
                        <a:pt x="0" y="899160"/>
                      </a:lnTo>
                      <a:close/>
                    </a:path>
                  </a:pathLst>
                </a:custGeom>
                <a:solidFill>
                  <a:srgbClr val="6F7D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7531755" y="2927836"/>
                  <a:ext cx="851" cy="3493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flipH="1">
                  <a:off x="6122269" y="3634451"/>
                  <a:ext cx="1523" cy="34064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8238371" y="2572086"/>
                  <a:ext cx="0" cy="3533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6123792" y="3281143"/>
                  <a:ext cx="706615" cy="3533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6830407" y="2927836"/>
                  <a:ext cx="706615" cy="3533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7537022" y="2574528"/>
                  <a:ext cx="706615" cy="3533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Oval 155"/>
                <p:cNvSpPr/>
                <p:nvPr/>
              </p:nvSpPr>
              <p:spPr>
                <a:xfrm>
                  <a:off x="6095771" y="3599120"/>
                  <a:ext cx="52996" cy="529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6804891" y="3251686"/>
                  <a:ext cx="52996" cy="529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7507089" y="2904596"/>
                  <a:ext cx="52996" cy="529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8212854" y="2546734"/>
                  <a:ext cx="52996" cy="529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2" name="Straight Connector 161"/>
                <p:cNvCxnSpPr/>
                <p:nvPr/>
              </p:nvCxnSpPr>
              <p:spPr>
                <a:xfrm flipH="1">
                  <a:off x="6121750" y="2922450"/>
                  <a:ext cx="2119845" cy="105992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Box 165"/>
                <p:cNvSpPr txBox="1"/>
                <p:nvPr/>
              </p:nvSpPr>
              <p:spPr>
                <a:xfrm rot="20040000">
                  <a:off x="6768045" y="3100095"/>
                  <a:ext cx="8322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PARTIALLY</a:t>
                  </a:r>
                </a:p>
                <a:p>
                  <a:pPr algn="ctr"/>
                  <a:r>
                    <a:rPr lang="en-US" sz="900" b="1" dirty="0" smtClea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WET</a:t>
                  </a:r>
                  <a:endParaRPr lang="en-US" sz="9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 rot="20040000">
                  <a:off x="7568671" y="2736706"/>
                  <a:ext cx="663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DRY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 rot="20040000">
                  <a:off x="6119458" y="3450203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70" name="Straight Connector 169"/>
            <p:cNvCxnSpPr/>
            <p:nvPr/>
          </p:nvCxnSpPr>
          <p:spPr>
            <a:xfrm>
              <a:off x="6830516" y="3287971"/>
              <a:ext cx="851" cy="3493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6246967" y="2053141"/>
            <a:ext cx="261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SUB-MESH ADCIRC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ight Arrow 181"/>
          <p:cNvSpPr/>
          <p:nvPr/>
        </p:nvSpPr>
        <p:spPr>
          <a:xfrm>
            <a:off x="5559652" y="3500321"/>
            <a:ext cx="553423" cy="2379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ight Arrow 182"/>
          <p:cNvSpPr/>
          <p:nvPr/>
        </p:nvSpPr>
        <p:spPr>
          <a:xfrm>
            <a:off x="2283725" y="3500321"/>
            <a:ext cx="553423" cy="2379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Wetting and Drying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665"/>
            <a:ext cx="8229600" cy="2327672"/>
          </a:xfrm>
        </p:spPr>
        <p:txBody>
          <a:bodyPr/>
          <a:lstStyle/>
          <a:p>
            <a:r>
              <a:rPr lang="en-US" dirty="0" smtClean="0"/>
              <a:t>A totally new wetting and drying algorithm was used to replace the existing.</a:t>
            </a:r>
          </a:p>
          <a:p>
            <a:r>
              <a:rPr lang="en-US" dirty="0" smtClean="0"/>
              <a:t>The wet/dry state of each vertex is determined based on the wet area surrounding the vertex.</a:t>
            </a:r>
          </a:p>
          <a:p>
            <a:r>
              <a:rPr lang="en-US" dirty="0" smtClean="0"/>
              <a:t>Elemental wet/dry state is determined by the average wet area within each element.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Wetting and Drying Algorithm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B7D4D-4E81-5B40-91F6-CF14C25F86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356585" y="1749667"/>
            <a:ext cx="8430830" cy="2851929"/>
            <a:chOff x="256941" y="1585801"/>
            <a:chExt cx="8430830" cy="2851929"/>
          </a:xfrm>
        </p:grpSpPr>
        <p:sp>
          <p:nvSpPr>
            <p:cNvPr id="4" name="TextBox 3"/>
            <p:cNvSpPr txBox="1"/>
            <p:nvPr/>
          </p:nvSpPr>
          <p:spPr>
            <a:xfrm>
              <a:off x="256941" y="1585801"/>
              <a:ext cx="1198649" cy="953453"/>
            </a:xfrm>
            <a:prstGeom prst="roundRect">
              <a:avLst/>
            </a:prstGeom>
            <a:solidFill>
              <a:srgbClr val="6F7D1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BEGIN</a:t>
              </a:r>
              <a:r>
                <a:rPr lang="en-US" sz="1600" dirty="0" smtClean="0">
                  <a:solidFill>
                    <a:schemeClr val="bg1"/>
                  </a:solidFill>
                </a:rPr>
                <a:t> Wetting and Drying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821170" y="2256895"/>
                  <a:ext cx="1843644" cy="1498992"/>
                </a:xfrm>
                <a:prstGeom prst="roundRect">
                  <a:avLst/>
                </a:prstGeom>
                <a:solidFill>
                  <a:srgbClr val="CC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ADJUST</a:t>
                  </a:r>
                  <a:r>
                    <a:rPr lang="en-US" sz="1600" dirty="0" smtClean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</m:oMath>
                  </a14:m>
                  <a:r>
                    <a:rPr lang="en-US" sz="1600" dirty="0" smtClean="0">
                      <a:solidFill>
                        <a:schemeClr val="bg1"/>
                      </a:solidFill>
                    </a:rPr>
                    <a:t>  of 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DRY </a:t>
                  </a:r>
                  <a:r>
                    <a:rPr lang="en-US" sz="1600" dirty="0" smtClean="0">
                      <a:solidFill>
                        <a:schemeClr val="bg1"/>
                      </a:solidFill>
                    </a:rPr>
                    <a:t>vertices to the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chemeClr val="bg1"/>
                      </a:solidFill>
                    </a:rPr>
                    <a:t>of the neighboring 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WET</a:t>
                  </a:r>
                  <a:r>
                    <a:rPr lang="en-US" sz="1600" dirty="0" smtClean="0">
                      <a:solidFill>
                        <a:schemeClr val="bg1"/>
                      </a:solidFill>
                    </a:rPr>
                    <a:t> vertices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170" y="2256895"/>
                  <a:ext cx="1843644" cy="1498992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30394" y="2393457"/>
                  <a:ext cx="1361616" cy="1225868"/>
                </a:xfrm>
                <a:prstGeom prst="roundRect">
                  <a:avLst/>
                </a:prstGeom>
                <a:solidFill>
                  <a:srgbClr val="CC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COMPUTE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</a:rPr>
                    <a:t>averaged variables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1600" dirty="0" smtClean="0">
                      <a:solidFill>
                        <a:schemeClr val="bg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en-US" sz="1600" dirty="0" smtClean="0">
                      <a:solidFill>
                        <a:schemeClr val="bg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394" y="2393457"/>
                  <a:ext cx="1361616" cy="1225868"/>
                </a:xfrm>
                <a:prstGeom prst="roundRect">
                  <a:avLst/>
                </a:prstGeom>
                <a:blipFill>
                  <a:blip r:embed="rId3"/>
                  <a:stretch>
                    <a:fillRect b="-4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757590" y="2518917"/>
                  <a:ext cx="1441018" cy="974948"/>
                </a:xfrm>
                <a:prstGeom prst="roundRect">
                  <a:avLst/>
                </a:prstGeom>
                <a:solidFill>
                  <a:srgbClr val="CC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EVALUATE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bg1"/>
                      </a:solidFill>
                    </a:rPr>
                    <a:t>wet/dry state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𝑑𝑟𝑦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590" y="2518917"/>
                  <a:ext cx="1441018" cy="974948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7489122" y="3484277"/>
              <a:ext cx="1198649" cy="953453"/>
            </a:xfrm>
            <a:prstGeom prst="roundRect">
              <a:avLst/>
            </a:prstGeom>
            <a:solidFill>
              <a:srgbClr val="6F7D1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END</a:t>
              </a:r>
              <a:r>
                <a:rPr lang="en-US" sz="1600" dirty="0" smtClean="0">
                  <a:solidFill>
                    <a:schemeClr val="bg1"/>
                  </a:solidFill>
                </a:rPr>
                <a:t> Wetting and Drying</a:t>
              </a:r>
            </a:p>
          </p:txBody>
        </p:sp>
        <p:cxnSp>
          <p:nvCxnSpPr>
            <p:cNvPr id="29" name="Elbow Connector 28"/>
            <p:cNvCxnSpPr>
              <a:stCxn id="4" idx="2"/>
              <a:endCxn id="45" idx="1"/>
            </p:cNvCxnSpPr>
            <p:nvPr/>
          </p:nvCxnSpPr>
          <p:spPr>
            <a:xfrm rot="16200000" flipH="1">
              <a:off x="1105150" y="2290370"/>
              <a:ext cx="467137" cy="964904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5" idx="3"/>
              <a:endCxn id="54" idx="1"/>
            </p:cNvCxnSpPr>
            <p:nvPr/>
          </p:nvCxnSpPr>
          <p:spPr>
            <a:xfrm>
              <a:off x="3664814" y="3006391"/>
              <a:ext cx="365580" cy="0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4" idx="3"/>
              <a:endCxn id="60" idx="1"/>
            </p:cNvCxnSpPr>
            <p:nvPr/>
          </p:nvCxnSpPr>
          <p:spPr>
            <a:xfrm>
              <a:off x="5392010" y="3006391"/>
              <a:ext cx="365580" cy="0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/>
            <p:nvPr/>
          </p:nvCxnSpPr>
          <p:spPr>
            <a:xfrm rot="16200000" flipH="1">
              <a:off x="6758156" y="3219445"/>
              <a:ext cx="484163" cy="964904"/>
            </a:xfrm>
            <a:prstGeom prst="bentConnector2">
              <a:avLst/>
            </a:prstGeom>
            <a:ln w="5715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9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375"/>
            <a:ext cx="8229600" cy="2327672"/>
          </a:xfrm>
        </p:spPr>
        <p:txBody>
          <a:bodyPr/>
          <a:lstStyle/>
          <a:p>
            <a:r>
              <a:rPr lang="en-US" dirty="0" smtClean="0"/>
              <a:t>The discretization of the governing equations mimics the Conservative Version 1 discretization.</a:t>
            </a:r>
          </a:p>
          <a:p>
            <a:r>
              <a:rPr lang="en-US" dirty="0" smtClean="0"/>
              <a:t>Conservative Version 1 assumes the un-differentiated terms are elementally averaged and uses a linear expansion in space for the conservative flux terms.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76375"/>
            <a:ext cx="8229600" cy="2327672"/>
          </a:xfrm>
        </p:spPr>
        <p:txBody>
          <a:bodyPr/>
          <a:lstStyle/>
          <a:p>
            <a:r>
              <a:rPr lang="en-US" dirty="0" smtClean="0"/>
              <a:t>Sub-mesh ADCIRC was run on a coarsened mesh to demonstrate its ability to accurately predict water surface elevations.</a:t>
            </a:r>
          </a:p>
          <a:p>
            <a:r>
              <a:rPr lang="en-US" dirty="0" smtClean="0"/>
              <a:t>Traditional ADCIRC was run on both a coarsened and high resolution mesh as a baseline to compare sub-mesh results.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0185"/>
                <a:ext cx="8229600" cy="2327672"/>
              </a:xfrm>
            </p:spPr>
            <p:txBody>
              <a:bodyPr/>
              <a:lstStyle/>
              <a:p>
                <a:r>
                  <a:rPr lang="en-US" dirty="0" smtClean="0"/>
                  <a:t>DT = 1 second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 0.005</a:t>
                </a:r>
              </a:p>
              <a:p>
                <a:r>
                  <a:rPr lang="en-US" dirty="0" smtClean="0"/>
                  <a:t>FFACTOR = 0.0025</a:t>
                </a:r>
              </a:p>
              <a:p>
                <a:r>
                  <a:rPr lang="en-US" dirty="0" smtClean="0"/>
                  <a:t>ESLM = 2.0</a:t>
                </a:r>
              </a:p>
              <a:p>
                <a:r>
                  <a:rPr lang="en-US" dirty="0" smtClean="0"/>
                  <a:t>No ramp</a:t>
                </a:r>
              </a:p>
              <a:p>
                <a:r>
                  <a:rPr lang="en-US" dirty="0" smtClean="0"/>
                  <a:t>1 day runtime</a:t>
                </a:r>
              </a:p>
              <a:p>
                <a:r>
                  <a:rPr lang="en-US" dirty="0" smtClean="0"/>
                  <a:t>Sub-mesh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2 m diurnal tidal signal was used to force the 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0185"/>
                <a:ext cx="8229600" cy="2327672"/>
              </a:xfrm>
              <a:blipFill>
                <a:blip r:embed="rId2"/>
                <a:stretch>
                  <a:fillRect l="-963" t="-1832" b="-59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01929" y="1791560"/>
            <a:ext cx="1287057" cy="510778"/>
          </a:xfrm>
          <a:prstGeom prst="roundRect">
            <a:avLst/>
          </a:prstGeom>
          <a:solidFill>
            <a:srgbClr val="00847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Kolar-Gray Lat. Stress GWCE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6453" y="2510357"/>
            <a:ext cx="1186926" cy="510778"/>
          </a:xfrm>
          <a:prstGeom prst="roundRect">
            <a:avLst/>
          </a:prstGeom>
          <a:solidFill>
            <a:srgbClr val="00847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Cons. Form 1 </a:t>
            </a:r>
            <a:r>
              <a:rPr lang="en-US" sz="1200" dirty="0" err="1" smtClean="0">
                <a:solidFill>
                  <a:schemeClr val="bg1"/>
                </a:solidFill>
              </a:rPr>
              <a:t>Advec</a:t>
            </a:r>
            <a:r>
              <a:rPr lang="en-US" sz="1200" dirty="0" smtClean="0">
                <a:solidFill>
                  <a:schemeClr val="bg1"/>
                </a:solidFill>
              </a:rPr>
              <a:t>. GWCE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7824" y="3069534"/>
            <a:ext cx="1379220" cy="510778"/>
          </a:xfrm>
          <a:prstGeom prst="roundRect">
            <a:avLst/>
          </a:prstGeom>
          <a:solidFill>
            <a:srgbClr val="00847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INTBP Velocity Based Lat. Stress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9489" y="3833287"/>
            <a:ext cx="1493374" cy="510778"/>
          </a:xfrm>
          <a:prstGeom prst="roundRect">
            <a:avLst/>
          </a:prstGeom>
          <a:solidFill>
            <a:srgbClr val="00847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Cons. Form 1 </a:t>
            </a:r>
            <a:r>
              <a:rPr lang="en-US" sz="1200" dirty="0" err="1" smtClean="0">
                <a:solidFill>
                  <a:schemeClr val="bg1"/>
                </a:solidFill>
              </a:rPr>
              <a:t>Advec</a:t>
            </a:r>
            <a:r>
              <a:rPr lang="en-US" sz="1200" dirty="0" smtClean="0">
                <a:solidFill>
                  <a:schemeClr val="bg1"/>
                </a:solidFill>
              </a:rPr>
              <a:t>. Momentum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9458" y="3142622"/>
            <a:ext cx="1429553" cy="510778"/>
          </a:xfrm>
          <a:prstGeom prst="roundRect">
            <a:avLst/>
          </a:prstGeom>
          <a:solidFill>
            <a:srgbClr val="00847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Corrected Area Integration Mom.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7964" y="2386014"/>
            <a:ext cx="1036783" cy="510778"/>
          </a:xfrm>
          <a:prstGeom prst="roundRect">
            <a:avLst/>
          </a:prstGeom>
          <a:solidFill>
            <a:srgbClr val="00847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Implicit Formulation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36170" y="1872855"/>
            <a:ext cx="2754735" cy="303788"/>
            <a:chOff x="3520440" y="1467862"/>
            <a:chExt cx="2754735" cy="303788"/>
          </a:xfrm>
        </p:grpSpPr>
        <p:sp>
          <p:nvSpPr>
            <p:cNvPr id="11" name="TextBox 10"/>
            <p:cNvSpPr txBox="1"/>
            <p:nvPr/>
          </p:nvSpPr>
          <p:spPr>
            <a:xfrm>
              <a:off x="3520440" y="1467862"/>
              <a:ext cx="291215" cy="303788"/>
            </a:xfrm>
            <a:prstGeom prst="roundRect">
              <a:avLst/>
            </a:prstGeom>
            <a:solidFill>
              <a:srgbClr val="D14905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13144" y="1467862"/>
              <a:ext cx="291215" cy="303788"/>
            </a:xfrm>
            <a:prstGeom prst="roundRect">
              <a:avLst/>
            </a:prstGeom>
            <a:solidFill>
              <a:srgbClr val="D14905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05848" y="1467862"/>
              <a:ext cx="291215" cy="303788"/>
            </a:xfrm>
            <a:prstGeom prst="roundRect">
              <a:avLst/>
            </a:prstGeom>
            <a:solidFill>
              <a:srgbClr val="D14905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8552" y="1467862"/>
              <a:ext cx="291215" cy="303788"/>
            </a:xfrm>
            <a:prstGeom prst="roundRect">
              <a:avLst/>
            </a:prstGeom>
            <a:solidFill>
              <a:srgbClr val="D14905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91256" y="1467862"/>
              <a:ext cx="291215" cy="303788"/>
            </a:xfrm>
            <a:prstGeom prst="roundRect">
              <a:avLst/>
            </a:prstGeom>
            <a:solidFill>
              <a:srgbClr val="D14905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83960" y="1467862"/>
              <a:ext cx="291215" cy="303788"/>
            </a:xfrm>
            <a:prstGeom prst="roundRect">
              <a:avLst/>
            </a:prstGeom>
            <a:solidFill>
              <a:srgbClr val="D14905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28531" y="1450267"/>
            <a:ext cx="771501" cy="306467"/>
          </a:xfrm>
          <a:prstGeom prst="roundRect">
            <a:avLst/>
          </a:prstGeom>
          <a:solidFill>
            <a:srgbClr val="4156A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 CODE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1" idx="1"/>
            <a:endCxn id="4" idx="3"/>
          </p:cNvCxnSpPr>
          <p:nvPr/>
        </p:nvCxnSpPr>
        <p:spPr>
          <a:xfrm flipH="1">
            <a:off x="5288986" y="2024749"/>
            <a:ext cx="447184" cy="22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5" idx="3"/>
          </p:cNvCxnSpPr>
          <p:nvPr/>
        </p:nvCxnSpPr>
        <p:spPr>
          <a:xfrm flipH="1">
            <a:off x="5143379" y="2176643"/>
            <a:ext cx="1231103" cy="589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6" idx="0"/>
          </p:cNvCxnSpPr>
          <p:nvPr/>
        </p:nvCxnSpPr>
        <p:spPr>
          <a:xfrm flipH="1">
            <a:off x="5717434" y="2176643"/>
            <a:ext cx="1149752" cy="892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7" idx="0"/>
          </p:cNvCxnSpPr>
          <p:nvPr/>
        </p:nvCxnSpPr>
        <p:spPr>
          <a:xfrm flipH="1">
            <a:off x="6616176" y="2176643"/>
            <a:ext cx="743714" cy="1656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8" idx="0"/>
          </p:cNvCxnSpPr>
          <p:nvPr/>
        </p:nvCxnSpPr>
        <p:spPr>
          <a:xfrm>
            <a:off x="7852594" y="2176643"/>
            <a:ext cx="31641" cy="965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9" idx="0"/>
          </p:cNvCxnSpPr>
          <p:nvPr/>
        </p:nvCxnSpPr>
        <p:spPr>
          <a:xfrm>
            <a:off x="8345298" y="2176643"/>
            <a:ext cx="241058" cy="209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1730"/>
            <a:ext cx="4038600" cy="3118247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 resolution (10 m) DEM featuring a 250 m wide winding channel was used to calculate the sub-mesh variables.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27" y="817753"/>
            <a:ext cx="4071006" cy="38862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8783320" y="967740"/>
            <a:ext cx="0" cy="3657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8536253" y="255517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12000 m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13960" y="4706620"/>
            <a:ext cx="36779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60345" y="468409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12000 m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82730" y="893953"/>
            <a:ext cx="2103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01790" y="893953"/>
            <a:ext cx="2103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00662" y="825373"/>
            <a:ext cx="0" cy="1371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90360" y="825373"/>
            <a:ext cx="0" cy="1371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2730" y="58704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250 m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15382"/>
            <a:ext cx="8229600" cy="23276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High resolution is computationally </a:t>
            </a:r>
            <a:r>
              <a:rPr lang="en-US" b="1" dirty="0">
                <a:cs typeface="Times New Roman" panose="02020603050405020304" pitchFamily="18" charset="0"/>
              </a:rPr>
              <a:t>costly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Hinders the speed of ADCIRC runs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Delays the forecast predictions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This study aims to</a:t>
            </a:r>
            <a:r>
              <a:rPr lang="en-US" b="1" dirty="0">
                <a:cs typeface="Times New Roman" panose="02020603050405020304" pitchFamily="18" charset="0"/>
              </a:rPr>
              <a:t> increase the accuracy and efficiency of ADCIRC </a:t>
            </a:r>
            <a:r>
              <a:rPr lang="en-US" dirty="0">
                <a:cs typeface="Times New Roman" panose="02020603050405020304" pitchFamily="18" charset="0"/>
              </a:rPr>
              <a:t>by: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Adding sub-mesh correction factors to the governing equations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Running on coarsened meshes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" y="1214662"/>
            <a:ext cx="4213860" cy="3118247"/>
          </a:xfrm>
        </p:spPr>
        <p:txBody>
          <a:bodyPr/>
          <a:lstStyle/>
          <a:p>
            <a:r>
              <a:rPr lang="en-US" dirty="0" smtClean="0"/>
              <a:t>High resolution mesh was created using this DEM.</a:t>
            </a:r>
          </a:p>
          <a:p>
            <a:r>
              <a:rPr lang="en-US" dirty="0" smtClean="0"/>
              <a:t>This mesh resolves the small channel.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96" y="3998299"/>
            <a:ext cx="431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Vertices: 6420    Elements: 12742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11" y="714079"/>
            <a:ext cx="4093252" cy="3886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806180" y="883920"/>
            <a:ext cx="0" cy="3657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8559113" y="247135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12000 m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36820" y="4622800"/>
            <a:ext cx="36779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83205" y="460027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12000 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14635" y="308559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500 m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65700" y="2938780"/>
            <a:ext cx="0" cy="206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65700" y="3314449"/>
            <a:ext cx="0" cy="210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97120" y="3160563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97120" y="3306829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76" y="886994"/>
            <a:ext cx="4335724" cy="2389606"/>
          </a:xfrm>
        </p:spPr>
        <p:txBody>
          <a:bodyPr/>
          <a:lstStyle/>
          <a:p>
            <a:r>
              <a:rPr lang="en-US" dirty="0" smtClean="0"/>
              <a:t>Coarse resolution mesh was created using the DEM.</a:t>
            </a:r>
          </a:p>
          <a:p>
            <a:r>
              <a:rPr lang="en-US" dirty="0" smtClean="0"/>
              <a:t>This mesh was created by simply paving elements over the domain.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59" y="792577"/>
            <a:ext cx="4113962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861" y="4183060"/>
            <a:ext cx="384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Vertices: 192    Elements: 334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14900" y="3060561"/>
            <a:ext cx="0" cy="2922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38952" y="306056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1000 m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783320" y="944880"/>
            <a:ext cx="0" cy="3657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536253" y="253231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12000 m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13960" y="4683760"/>
            <a:ext cx="367792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60345" y="466123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12000 m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730" y="502334"/>
            <a:ext cx="166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Resolution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0707" y="50233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Coarse Resolution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725" y="824469"/>
            <a:ext cx="4113962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407" y="4703412"/>
            <a:ext cx="329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Vertices: 6420    Elements: 12742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4516" y="4703412"/>
            <a:ext cx="275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Vertices</a:t>
            </a:r>
            <a:r>
              <a:rPr lang="en-US" dirty="0" smtClean="0"/>
              <a:t>: 192  Elements: 334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6" y="817212"/>
            <a:ext cx="4093252" cy="3886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9" y="916214"/>
            <a:ext cx="4093252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868" y="916214"/>
            <a:ext cx="4113962" cy="38862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447973" y="2406008"/>
            <a:ext cx="228600" cy="228600"/>
          </a:xfrm>
          <a:prstGeom prst="star5">
            <a:avLst/>
          </a:prstGeom>
          <a:solidFill>
            <a:srgbClr val="CC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80197" y="2406008"/>
            <a:ext cx="228600" cy="228600"/>
          </a:xfrm>
          <a:prstGeom prst="star5">
            <a:avLst/>
          </a:prstGeom>
          <a:solidFill>
            <a:srgbClr val="CC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08798" y="1662151"/>
            <a:ext cx="910217" cy="8055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" idx="5"/>
          </p:cNvCxnSpPr>
          <p:nvPr/>
        </p:nvCxnSpPr>
        <p:spPr>
          <a:xfrm>
            <a:off x="5927639" y="1727243"/>
            <a:ext cx="536522" cy="678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86242" y="812024"/>
            <a:ext cx="3680376" cy="107224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Water surface elevations were taken from these vertices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61657" y="837950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Coarse No SUB-MESH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14457" y="83795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Coarse SUB-MESH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857" y="837950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Resolution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389743"/>
            <a:ext cx="27432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389743"/>
            <a:ext cx="27432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743"/>
            <a:ext cx="2743200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31"/>
            <a:ext cx="9144000" cy="4414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98" y="3011715"/>
            <a:ext cx="1203898" cy="11430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7401767" y="3470896"/>
            <a:ext cx="91440" cy="91440"/>
          </a:xfrm>
          <a:prstGeom prst="star5">
            <a:avLst/>
          </a:prstGeom>
          <a:solidFill>
            <a:srgbClr val="CC0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B2FA7-4FDB-5643-811E-7991DEE50B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07933"/>
              </p:ext>
            </p:extLst>
          </p:nvPr>
        </p:nvGraphicFramePr>
        <p:xfrm>
          <a:off x="933450" y="791210"/>
          <a:ext cx="72771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7780">
                  <a:extLst>
                    <a:ext uri="{9D8B030D-6E8A-4147-A177-3AD203B41FA5}">
                      <a16:colId xmlns:a16="http://schemas.microsoft.com/office/drawing/2014/main" val="2974446879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4062714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RUN TIMES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90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Resolution (no sub-mesh)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591</a:t>
                      </a:r>
                      <a:r>
                        <a:rPr lang="en-US" sz="2400" baseline="0" dirty="0" smtClean="0"/>
                        <a:t> seconds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3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Coarse Resolution (no sub-mesh)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14.5 seconds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5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Coarse</a:t>
                      </a:r>
                      <a:r>
                        <a:rPr lang="en-US" sz="2400" baseline="0" dirty="0" smtClean="0"/>
                        <a:t> Resolution (sub-mesh)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20.75 seconds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985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450" y="3025140"/>
            <a:ext cx="727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sub-mesh adds roughly 40% to computation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is likely to improve as the code is clean up for use on more realistic test cases.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375"/>
            <a:ext cx="8026400" cy="2327672"/>
          </a:xfrm>
        </p:spPr>
        <p:txBody>
          <a:bodyPr/>
          <a:lstStyle/>
          <a:p>
            <a:r>
              <a:rPr lang="en-US" dirty="0" smtClean="0"/>
              <a:t>The sub-mesh code was able to accurately predict water surface elevation on a coarsened mesh.</a:t>
            </a:r>
          </a:p>
          <a:p>
            <a:r>
              <a:rPr lang="en-US" dirty="0" smtClean="0"/>
              <a:t>The computational cost of the sub-mesh model was close to 30 times less than the high resolution traditional run.</a:t>
            </a:r>
          </a:p>
          <a:p>
            <a:r>
              <a:rPr lang="en-US" dirty="0" smtClean="0"/>
              <a:t>Coarse mesh creation was extremely fast and easy compared to creating the high resolution mesh.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6374"/>
                <a:ext cx="8229600" cy="3019425"/>
              </a:xfrm>
            </p:spPr>
            <p:txBody>
              <a:bodyPr/>
              <a:lstStyle/>
              <a:p>
                <a:r>
                  <a:rPr lang="en-US" dirty="0"/>
                  <a:t>The wetting and drying routine is still being adjusted to allow for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𝑑𝑟𝑦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threshold of around 5% would be ideal in the future.</a:t>
                </a:r>
              </a:p>
              <a:p>
                <a:r>
                  <a:rPr lang="en-US" dirty="0"/>
                  <a:t>The model is also experiencing stability problems at the top of the domain when running multi-day simulations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Testing on a realistic domain such as Caernarvon Marsh, LA is soon to come.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6374"/>
                <a:ext cx="8229600" cy="3019425"/>
              </a:xfrm>
              <a:blipFill>
                <a:blip r:embed="rId2"/>
                <a:stretch>
                  <a:fillRect l="-963" t="-1414" r="-1852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36711" y="3643953"/>
            <a:ext cx="7070579" cy="1371600"/>
            <a:chOff x="685800" y="3643953"/>
            <a:chExt cx="7070579" cy="1371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643953"/>
              <a:ext cx="1364468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49523" y="4175865"/>
              <a:ext cx="5606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Thank you to the National Science Foundation for sponsoring this research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95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3950" y="4467634"/>
            <a:ext cx="1803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Caernarvon Marsh, LA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6008" y="511488"/>
            <a:ext cx="6668488" cy="4082499"/>
            <a:chOff x="1164576" y="552925"/>
            <a:chExt cx="6668488" cy="40824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42351" b="34409"/>
            <a:stretch/>
          </p:blipFill>
          <p:spPr>
            <a:xfrm>
              <a:off x="2527412" y="1226982"/>
              <a:ext cx="4089175" cy="320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4648" y="935327"/>
              <a:ext cx="1553592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7637" y="949802"/>
              <a:ext cx="1552623" cy="1371600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9472" y="3263824"/>
              <a:ext cx="1553592" cy="1371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164576" y="552925"/>
              <a:ext cx="586524" cy="649188"/>
            </a:xfrm>
            <a:prstGeom prst="flowChartConnector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cs typeface="Times New Roman" panose="02020603050405020304" pitchFamily="18" charset="0"/>
                </a:rPr>
                <a:t>1.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8124" y="625208"/>
              <a:ext cx="586524" cy="649188"/>
            </a:xfrm>
            <a:prstGeom prst="flowChartConnector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cs typeface="Times New Roman" panose="02020603050405020304" pitchFamily="18" charset="0"/>
                </a:rPr>
                <a:t>2.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31386" y="2946248"/>
              <a:ext cx="586524" cy="649188"/>
            </a:xfrm>
            <a:prstGeom prst="flowChartConnector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3.</a:t>
              </a:r>
              <a:endParaRPr lang="en-US" sz="24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21430" y="2224041"/>
              <a:ext cx="588646" cy="521064"/>
            </a:xfrm>
            <a:prstGeom prst="roundRect">
              <a:avLst/>
            </a:prstGeom>
            <a:noFill/>
            <a:ln w="762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98302" y="887786"/>
            <a:ext cx="1945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NOMAD mesh v1e </a:t>
            </a:r>
            <a:r>
              <a:rPr lang="en-US" sz="1400" dirty="0" smtClean="0"/>
              <a:t>MSL (HSOFS)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mesh is used in real-time forecasting by NOAA and the ADCIRC Prediction System (APS).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6690" y="1098842"/>
            <a:ext cx="1813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resolution bathymetry surrounding Delacroix, LA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5801" y="3538855"/>
            <a:ext cx="1445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Interpolated bathymetry of the mesh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B2FA7-4FDB-5643-811E-7991DEE50B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Sub-mesh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27" y="1789631"/>
            <a:ext cx="4040188" cy="29634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Sub-mesh features: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Hydraulic features that influence 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Exist below the resolution of the </a:t>
            </a:r>
            <a:r>
              <a:rPr lang="en-US" dirty="0" smtClean="0">
                <a:cs typeface="Times New Roman" panose="02020603050405020304" pitchFamily="18" charset="0"/>
              </a:rPr>
              <a:t>mesh</a:t>
            </a:r>
            <a:endParaRPr lang="en-US" dirty="0"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Include: small scale </a:t>
            </a:r>
            <a:r>
              <a:rPr lang="en-US" dirty="0" smtClean="0">
                <a:cs typeface="Times New Roman" panose="02020603050405020304" pitchFamily="18" charset="0"/>
              </a:rPr>
              <a:t>channels, ponds</a:t>
            </a:r>
            <a:r>
              <a:rPr lang="en-US" dirty="0">
                <a:cs typeface="Times New Roman" panose="02020603050405020304" pitchFamily="18" charset="0"/>
              </a:rPr>
              <a:t>, marsh grasses, </a:t>
            </a:r>
            <a:r>
              <a:rPr lang="en-US" dirty="0" smtClean="0">
                <a:cs typeface="Times New Roman" panose="02020603050405020304" pitchFamily="18" charset="0"/>
              </a:rPr>
              <a:t>and roadways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4041949" y="1713637"/>
            <a:ext cx="4582804" cy="2883045"/>
            <a:chOff x="1058209" y="1768675"/>
            <a:chExt cx="7573401" cy="4764433"/>
          </a:xfrm>
        </p:grpSpPr>
        <p:grpSp>
          <p:nvGrpSpPr>
            <p:cNvPr id="96" name="Group 95"/>
            <p:cNvGrpSpPr/>
            <p:nvPr/>
          </p:nvGrpSpPr>
          <p:grpSpPr>
            <a:xfrm>
              <a:off x="3389683" y="2105660"/>
              <a:ext cx="4005049" cy="4392014"/>
              <a:chOff x="2529299" y="1968500"/>
              <a:chExt cx="4005049" cy="439201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2564423" y="2031024"/>
                <a:ext cx="3880338" cy="4274281"/>
                <a:chOff x="3259016" y="2824039"/>
                <a:chExt cx="2482361" cy="2672373"/>
              </a:xfrm>
            </p:grpSpPr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3657600" y="3178663"/>
                  <a:ext cx="914400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4572000" y="2824039"/>
                  <a:ext cx="0" cy="1269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V="1">
                  <a:off x="3657600" y="2824039"/>
                  <a:ext cx="914400" cy="3546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4572000" y="3985601"/>
                  <a:ext cx="1169377" cy="107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flipH="1">
                  <a:off x="4572000" y="2970578"/>
                  <a:ext cx="1078523" cy="11224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4572000" y="2824039"/>
                  <a:ext cx="1078523" cy="14653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flipH="1">
                  <a:off x="5486400" y="3985601"/>
                  <a:ext cx="254977" cy="8723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4572000" y="4093063"/>
                  <a:ext cx="914400" cy="7649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H="1" flipV="1">
                  <a:off x="5650523" y="2970578"/>
                  <a:ext cx="90854" cy="10150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4572000" y="4093063"/>
                  <a:ext cx="131885" cy="12509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>
                  <a:off x="3807069" y="4093063"/>
                  <a:ext cx="764931" cy="14033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3259016" y="4093063"/>
                  <a:ext cx="13291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>
                  <a:off x="3259016" y="3178663"/>
                  <a:ext cx="398584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273669" y="4093063"/>
                  <a:ext cx="533401" cy="14033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H="1">
                  <a:off x="3790950" y="5344012"/>
                  <a:ext cx="912936" cy="152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flipH="1">
                  <a:off x="4703886" y="4857993"/>
                  <a:ext cx="782514" cy="4730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Oval 149"/>
              <p:cNvSpPr/>
              <p:nvPr/>
            </p:nvSpPr>
            <p:spPr>
              <a:xfrm>
                <a:off x="3131493" y="2545241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548253" y="3981811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529299" y="3992163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364514" y="6223354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4764070" y="5966130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992163" y="5216415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97188" y="3822139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227799" y="2205533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4554616" y="1968500"/>
                <a:ext cx="137160" cy="13716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7" name="Curved Connector 96"/>
            <p:cNvCxnSpPr/>
            <p:nvPr/>
          </p:nvCxnSpPr>
          <p:spPr>
            <a:xfrm flipV="1">
              <a:off x="2215291" y="2789878"/>
              <a:ext cx="5328138" cy="2943047"/>
            </a:xfrm>
            <a:prstGeom prst="curvedConnector3">
              <a:avLst/>
            </a:prstGeom>
            <a:ln w="228600">
              <a:solidFill>
                <a:srgbClr val="4156A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3186523" y="2662881"/>
              <a:ext cx="599029" cy="136314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789734" y="2746694"/>
              <a:ext cx="1077540" cy="369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50-100 m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58209" y="5417972"/>
              <a:ext cx="655949" cy="369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r>
                <a:rPr lang="en-US" b="1" dirty="0" smtClean="0"/>
                <a:t>0 m</a:t>
              </a:r>
              <a:endParaRPr lang="en-US" b="1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2080460" y="5523894"/>
              <a:ext cx="0" cy="41805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01"/>
            <p:cNvSpPr/>
            <p:nvPr/>
          </p:nvSpPr>
          <p:spPr>
            <a:xfrm>
              <a:off x="5457578" y="4979201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6006815" y="4962030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5674336" y="5020712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5562994" y="4991728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5507110" y="5106198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5743106" y="509500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6122729" y="4628538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5637646" y="5034723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5702004" y="4923834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>
            <a:xfrm>
              <a:off x="5590662" y="4894850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>
            <a:xfrm>
              <a:off x="6172261" y="475553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/>
          </p:nvSpPr>
          <p:spPr>
            <a:xfrm>
              <a:off x="5770774" y="4998127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5352495" y="4637820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5901732" y="4620649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/>
          </p:nvSpPr>
          <p:spPr>
            <a:xfrm>
              <a:off x="5470781" y="4904853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5854748" y="4480776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5402027" y="4764817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6034860" y="4584053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5603733" y="4577549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6152970" y="4560378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5579845" y="4703274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6105986" y="442050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6050102" y="453497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6286098" y="4523782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/>
          </p:nvSpPr>
          <p:spPr>
            <a:xfrm>
              <a:off x="6252218" y="4383373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5767135" y="4789558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6468976" y="4424884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/>
          </p:nvSpPr>
          <p:spPr>
            <a:xfrm>
              <a:off x="5720151" y="464968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5664267" y="476415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6537746" y="4499177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6000913" y="4254661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6065271" y="4143772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>
              <a:off x="5953929" y="4114788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6134041" y="4218065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6175290" y="4002376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>
              <a:off x="6327690" y="4154776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6392048" y="4043887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6280706" y="4014903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6224822" y="4129373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6460818" y="4118180"/>
              <a:ext cx="45719" cy="681105"/>
            </a:xfrm>
            <a:prstGeom prst="triangle">
              <a:avLst/>
            </a:prstGeom>
            <a:solidFill>
              <a:srgbClr val="6F7D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900764" y="2446020"/>
              <a:ext cx="1889760" cy="1417320"/>
            </a:xfrm>
            <a:custGeom>
              <a:avLst/>
              <a:gdLst>
                <a:gd name="connsiteX0" fmla="*/ 1074420 w 1889760"/>
                <a:gd name="connsiteY0" fmla="*/ 167640 h 1417320"/>
                <a:gd name="connsiteX1" fmla="*/ 693420 w 1889760"/>
                <a:gd name="connsiteY1" fmla="*/ 373380 h 1417320"/>
                <a:gd name="connsiteX2" fmla="*/ 609600 w 1889760"/>
                <a:gd name="connsiteY2" fmla="*/ 411480 h 1417320"/>
                <a:gd name="connsiteX3" fmla="*/ 167640 w 1889760"/>
                <a:gd name="connsiteY3" fmla="*/ 655320 h 1417320"/>
                <a:gd name="connsiteX4" fmla="*/ 160020 w 1889760"/>
                <a:gd name="connsiteY4" fmla="*/ 723900 h 1417320"/>
                <a:gd name="connsiteX5" fmla="*/ 99060 w 1889760"/>
                <a:gd name="connsiteY5" fmla="*/ 944880 h 1417320"/>
                <a:gd name="connsiteX6" fmla="*/ 53340 w 1889760"/>
                <a:gd name="connsiteY6" fmla="*/ 1021080 h 1417320"/>
                <a:gd name="connsiteX7" fmla="*/ 53340 w 1889760"/>
                <a:gd name="connsiteY7" fmla="*/ 1028700 h 1417320"/>
                <a:gd name="connsiteX8" fmla="*/ 0 w 1889760"/>
                <a:gd name="connsiteY8" fmla="*/ 1249680 h 1417320"/>
                <a:gd name="connsiteX9" fmla="*/ 99060 w 1889760"/>
                <a:gd name="connsiteY9" fmla="*/ 1417320 h 1417320"/>
                <a:gd name="connsiteX10" fmla="*/ 342900 w 1889760"/>
                <a:gd name="connsiteY10" fmla="*/ 1386840 h 1417320"/>
                <a:gd name="connsiteX11" fmla="*/ 563880 w 1889760"/>
                <a:gd name="connsiteY11" fmla="*/ 1234440 h 1417320"/>
                <a:gd name="connsiteX12" fmla="*/ 640080 w 1889760"/>
                <a:gd name="connsiteY12" fmla="*/ 1005840 h 1417320"/>
                <a:gd name="connsiteX13" fmla="*/ 792480 w 1889760"/>
                <a:gd name="connsiteY13" fmla="*/ 800100 h 1417320"/>
                <a:gd name="connsiteX14" fmla="*/ 1097280 w 1889760"/>
                <a:gd name="connsiteY14" fmla="*/ 739140 h 1417320"/>
                <a:gd name="connsiteX15" fmla="*/ 1173480 w 1889760"/>
                <a:gd name="connsiteY15" fmla="*/ 716280 h 1417320"/>
                <a:gd name="connsiteX16" fmla="*/ 1592580 w 1889760"/>
                <a:gd name="connsiteY16" fmla="*/ 548640 h 1417320"/>
                <a:gd name="connsiteX17" fmla="*/ 1889760 w 1889760"/>
                <a:gd name="connsiteY17" fmla="*/ 289560 h 1417320"/>
                <a:gd name="connsiteX18" fmla="*/ 1821180 w 1889760"/>
                <a:gd name="connsiteY18" fmla="*/ 22860 h 1417320"/>
                <a:gd name="connsiteX19" fmla="*/ 1417320 w 1889760"/>
                <a:gd name="connsiteY19" fmla="*/ 0 h 1417320"/>
                <a:gd name="connsiteX20" fmla="*/ 1074420 w 1889760"/>
                <a:gd name="connsiteY20" fmla="*/ 167640 h 141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9760" h="1417320">
                  <a:moveTo>
                    <a:pt x="1074420" y="167640"/>
                  </a:moveTo>
                  <a:lnTo>
                    <a:pt x="693420" y="373380"/>
                  </a:lnTo>
                  <a:cubicBezTo>
                    <a:pt x="619650" y="406167"/>
                    <a:pt x="647215" y="392672"/>
                    <a:pt x="609600" y="411480"/>
                  </a:cubicBezTo>
                  <a:lnTo>
                    <a:pt x="167640" y="655320"/>
                  </a:lnTo>
                  <a:lnTo>
                    <a:pt x="160020" y="723900"/>
                  </a:lnTo>
                  <a:lnTo>
                    <a:pt x="99060" y="944880"/>
                  </a:lnTo>
                  <a:cubicBezTo>
                    <a:pt x="71493" y="983474"/>
                    <a:pt x="62281" y="985315"/>
                    <a:pt x="53340" y="1021080"/>
                  </a:cubicBezTo>
                  <a:cubicBezTo>
                    <a:pt x="52724" y="1023544"/>
                    <a:pt x="53340" y="1026160"/>
                    <a:pt x="53340" y="1028700"/>
                  </a:cubicBezTo>
                  <a:lnTo>
                    <a:pt x="0" y="1249680"/>
                  </a:lnTo>
                  <a:lnTo>
                    <a:pt x="99060" y="1417320"/>
                  </a:lnTo>
                  <a:lnTo>
                    <a:pt x="342900" y="1386840"/>
                  </a:lnTo>
                  <a:lnTo>
                    <a:pt x="563880" y="1234440"/>
                  </a:lnTo>
                  <a:lnTo>
                    <a:pt x="640080" y="1005840"/>
                  </a:lnTo>
                  <a:lnTo>
                    <a:pt x="792480" y="800100"/>
                  </a:lnTo>
                  <a:lnTo>
                    <a:pt x="1097280" y="739140"/>
                  </a:lnTo>
                  <a:cubicBezTo>
                    <a:pt x="1169367" y="723121"/>
                    <a:pt x="1149301" y="740459"/>
                    <a:pt x="1173480" y="716280"/>
                  </a:cubicBezTo>
                  <a:lnTo>
                    <a:pt x="1592580" y="548640"/>
                  </a:lnTo>
                  <a:lnTo>
                    <a:pt x="1889760" y="289560"/>
                  </a:lnTo>
                  <a:lnTo>
                    <a:pt x="1821180" y="22860"/>
                  </a:lnTo>
                  <a:lnTo>
                    <a:pt x="1417320" y="0"/>
                  </a:lnTo>
                  <a:lnTo>
                    <a:pt x="1074420" y="167640"/>
                  </a:lnTo>
                  <a:close/>
                </a:path>
              </a:pathLst>
            </a:custGeom>
            <a:solidFill>
              <a:srgbClr val="4156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3661669" y="2237319"/>
              <a:ext cx="940159" cy="5756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576369" y="1768675"/>
              <a:ext cx="674671" cy="369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Pond</a:t>
              </a:r>
              <a:endParaRPr lang="en-US" b="1" dirty="0"/>
            </a:p>
          </p:txBody>
        </p:sp>
        <p:cxnSp>
          <p:nvCxnSpPr>
            <p:cNvPr id="145" name="Straight Arrow Connector 144"/>
            <p:cNvCxnSpPr>
              <a:stCxn id="146" idx="0"/>
            </p:cNvCxnSpPr>
            <p:nvPr/>
          </p:nvCxnSpPr>
          <p:spPr>
            <a:xfrm flipH="1" flipV="1">
              <a:off x="7409872" y="2931359"/>
              <a:ext cx="482593" cy="1124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153321" y="4055939"/>
              <a:ext cx="1478289" cy="369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Tidal Channel</a:t>
              </a:r>
              <a:endParaRPr lang="en-US" b="1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flipH="1" flipV="1">
              <a:off x="6411056" y="5258656"/>
              <a:ext cx="261873" cy="9051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217980" y="6163777"/>
              <a:ext cx="1367810" cy="369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Marsh Grass</a:t>
              </a:r>
              <a:endParaRPr lang="en-US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B94E0-5E06-6D42-A41D-50D581B409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6375"/>
            <a:ext cx="8229600" cy="2327672"/>
          </a:xfrm>
        </p:spPr>
        <p:txBody>
          <a:bodyPr/>
          <a:lstStyle/>
          <a:p>
            <a:r>
              <a:rPr lang="en-US" dirty="0" smtClean="0"/>
              <a:t>The primitive shallow water equations were first averaged using techniques outlined in Kennedy et al. 2019.</a:t>
            </a:r>
          </a:p>
          <a:p>
            <a:r>
              <a:rPr lang="en-US" dirty="0" smtClean="0"/>
              <a:t>These averaged primitive equations were then transformed into the GWCE and conservative momentum equations ADCIRC uses.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Averaged Variables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6375"/>
                <a:ext cx="8229600" cy="1753054"/>
              </a:xfrm>
            </p:spPr>
            <p:txBody>
              <a:bodyPr/>
              <a:lstStyle/>
              <a:p>
                <a:r>
                  <a:rPr lang="en-US" dirty="0" smtClean="0"/>
                  <a:t>To obtain the averaged variables we integrate inside each element.</a:t>
                </a:r>
              </a:p>
              <a:p>
                <a:r>
                  <a:rPr lang="en-US" dirty="0" smtClean="0"/>
                  <a:t>A given dummy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would be averaged as follows: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6375"/>
                <a:ext cx="8229600" cy="1753054"/>
              </a:xfrm>
              <a:blipFill>
                <a:blip r:embed="rId2"/>
                <a:stretch>
                  <a:fillRect l="-963" t="-2431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2883" y="3414095"/>
            <a:ext cx="7958234" cy="779316"/>
            <a:chOff x="943429" y="3414095"/>
            <a:chExt cx="7958234" cy="779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43429" y="3414095"/>
                  <a:ext cx="2428614" cy="7793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∬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𝑄𝑑𝐴</m:t>
                            </m:r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429" y="3414095"/>
                  <a:ext cx="2428614" cy="7793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267200" y="3414095"/>
                  <a:ext cx="2544543" cy="7793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∬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𝑄𝑑𝐴</m:t>
                            </m:r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3414095"/>
                  <a:ext cx="2544543" cy="779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582217" y="3603922"/>
                  <a:ext cx="4187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217" y="3603922"/>
                  <a:ext cx="41870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05988" y="3603922"/>
                  <a:ext cx="19956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Where: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5988" y="3603922"/>
                  <a:ext cx="199567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3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GWCE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4756" y="1564614"/>
                <a:ext cx="5439118" cy="576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𝜕𝜁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𝑈𝐻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𝑉𝐻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56" y="1564614"/>
                <a:ext cx="5439118" cy="576633"/>
              </a:xfrm>
              <a:prstGeom prst="rect">
                <a:avLst/>
              </a:prstGeom>
              <a:blipFill>
                <a:blip r:embed="rId2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215" y="2857147"/>
                <a:ext cx="8823569" cy="576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5" y="2857147"/>
                <a:ext cx="8823569" cy="576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4329683" y="2229486"/>
            <a:ext cx="484632" cy="539422"/>
          </a:xfrm>
          <a:prstGeom prst="downArrow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8058" y="3537848"/>
                <a:ext cx="5334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is the wet area fraction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Subscripts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mean the variable was     averaged over the wet area or whole area respectively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8" y="3537848"/>
                <a:ext cx="5334000" cy="1477328"/>
              </a:xfrm>
              <a:prstGeom prst="rect">
                <a:avLst/>
              </a:prstGeom>
              <a:blipFill>
                <a:blip r:embed="rId4"/>
                <a:stretch>
                  <a:fillRect l="-1029" t="-2058" r="-1829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GWCE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75148"/>
                <a:ext cx="8304550" cy="7863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𝜙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5148"/>
                <a:ext cx="8304550" cy="7863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0952" y="3680088"/>
                <a:ext cx="8323048" cy="751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52" y="3680088"/>
                <a:ext cx="8323048" cy="751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593219"/>
                <a:ext cx="8229600" cy="7863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3219"/>
                <a:ext cx="8229600" cy="7863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952" y="2173576"/>
                <a:ext cx="8323048" cy="751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𝑠𝑥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52" y="2173576"/>
                <a:ext cx="8323048" cy="751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Sub-mesh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76378"/>
                <a:ext cx="4038600" cy="3407680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Sub-mesh calculations are performed using a high resolution digital elevation model (DEM) underlying a ADCIRC mesh of coarser resolution.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Sub-mesh correction factors such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8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800" dirty="0" smtClean="0"/>
                  <a:t> are </a:t>
                </a:r>
                <a:r>
                  <a:rPr lang="en-US" sz="1800" dirty="0"/>
                  <a:t>found by integrating the </a:t>
                </a:r>
                <a:r>
                  <a:rPr lang="en-US" sz="1800" dirty="0" smtClean="0"/>
                  <a:t>sub-areas within each element.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Sub-mesh </a:t>
                </a:r>
                <a:r>
                  <a:rPr lang="en-US" sz="1800" dirty="0"/>
                  <a:t>quantities are pre-computed and read into ADCIRC.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76378"/>
                <a:ext cx="4038600" cy="3407680"/>
              </a:xfrm>
              <a:blipFill>
                <a:blip r:embed="rId2"/>
                <a:stretch>
                  <a:fillRect l="-905" t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598123" y="1327328"/>
            <a:ext cx="2804528" cy="3741437"/>
            <a:chOff x="1817151" y="413003"/>
            <a:chExt cx="4770907" cy="6364726"/>
          </a:xfrm>
        </p:grpSpPr>
        <p:sp>
          <p:nvSpPr>
            <p:cNvPr id="6" name="Freeform 5"/>
            <p:cNvSpPr/>
            <p:nvPr/>
          </p:nvSpPr>
          <p:spPr>
            <a:xfrm>
              <a:off x="1860550" y="3232150"/>
              <a:ext cx="2571750" cy="2489200"/>
            </a:xfrm>
            <a:custGeom>
              <a:avLst/>
              <a:gdLst>
                <a:gd name="connsiteX0" fmla="*/ 0 w 2571750"/>
                <a:gd name="connsiteY0" fmla="*/ 0 h 2489200"/>
                <a:gd name="connsiteX1" fmla="*/ 12700 w 2571750"/>
                <a:gd name="connsiteY1" fmla="*/ 2489200 h 2489200"/>
                <a:gd name="connsiteX2" fmla="*/ 190500 w 2571750"/>
                <a:gd name="connsiteY2" fmla="*/ 2489200 h 2489200"/>
                <a:gd name="connsiteX3" fmla="*/ 190500 w 2571750"/>
                <a:gd name="connsiteY3" fmla="*/ 2305050 h 2489200"/>
                <a:gd name="connsiteX4" fmla="*/ 374650 w 2571750"/>
                <a:gd name="connsiteY4" fmla="*/ 2298700 h 2489200"/>
                <a:gd name="connsiteX5" fmla="*/ 374650 w 2571750"/>
                <a:gd name="connsiteY5" fmla="*/ 2120900 h 2489200"/>
                <a:gd name="connsiteX6" fmla="*/ 558800 w 2571750"/>
                <a:gd name="connsiteY6" fmla="*/ 2120900 h 2489200"/>
                <a:gd name="connsiteX7" fmla="*/ 2571750 w 2571750"/>
                <a:gd name="connsiteY7" fmla="*/ 190500 h 2489200"/>
                <a:gd name="connsiteX8" fmla="*/ 2565400 w 2571750"/>
                <a:gd name="connsiteY8" fmla="*/ 0 h 2489200"/>
                <a:gd name="connsiteX9" fmla="*/ 0 w 2571750"/>
                <a:gd name="connsiteY9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0" h="2489200">
                  <a:moveTo>
                    <a:pt x="0" y="0"/>
                  </a:moveTo>
                  <a:cubicBezTo>
                    <a:pt x="4233" y="829733"/>
                    <a:pt x="8467" y="1659467"/>
                    <a:pt x="12700" y="2489200"/>
                  </a:cubicBezTo>
                  <a:lnTo>
                    <a:pt x="190500" y="2489200"/>
                  </a:lnTo>
                  <a:lnTo>
                    <a:pt x="190500" y="2305050"/>
                  </a:lnTo>
                  <a:lnTo>
                    <a:pt x="374650" y="2298700"/>
                  </a:lnTo>
                  <a:lnTo>
                    <a:pt x="374650" y="2120900"/>
                  </a:lnTo>
                  <a:lnTo>
                    <a:pt x="558800" y="2120900"/>
                  </a:lnTo>
                  <a:lnTo>
                    <a:pt x="2571750" y="190500"/>
                  </a:lnTo>
                  <a:lnTo>
                    <a:pt x="2565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56A1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2411511" y="3216040"/>
              <a:ext cx="0" cy="193261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94172" y="3242230"/>
              <a:ext cx="0" cy="174632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228632" y="3255636"/>
              <a:ext cx="0" cy="208971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052477" y="3233191"/>
              <a:ext cx="0" cy="227259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859875" y="3231280"/>
              <a:ext cx="9881" cy="2471976"/>
            </a:xfrm>
            <a:prstGeom prst="line">
              <a:avLst/>
            </a:prstGeom>
            <a:ln w="19050">
              <a:solidFill>
                <a:srgbClr val="4156A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777269" y="3233191"/>
              <a:ext cx="3" cy="154453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67279" y="3231280"/>
              <a:ext cx="0" cy="139249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143029" y="3231281"/>
              <a:ext cx="0" cy="118983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25909" y="3252172"/>
              <a:ext cx="0" cy="100360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508789" y="3242230"/>
              <a:ext cx="1" cy="89837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691670" y="3231281"/>
              <a:ext cx="0" cy="73152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874550" y="3231280"/>
              <a:ext cx="0" cy="51659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055504" y="3252172"/>
              <a:ext cx="0" cy="31419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40308" y="3242230"/>
              <a:ext cx="2" cy="2147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788969" y="1318661"/>
              <a:ext cx="1649730" cy="2312670"/>
            </a:xfrm>
            <a:custGeom>
              <a:avLst/>
              <a:gdLst>
                <a:gd name="connsiteX0" fmla="*/ 1642110 w 1649730"/>
                <a:gd name="connsiteY0" fmla="*/ 0 h 2312670"/>
                <a:gd name="connsiteX1" fmla="*/ 1466850 w 1649730"/>
                <a:gd name="connsiteY1" fmla="*/ 0 h 2312670"/>
                <a:gd name="connsiteX2" fmla="*/ 1466850 w 1649730"/>
                <a:gd name="connsiteY2" fmla="*/ 186690 h 2312670"/>
                <a:gd name="connsiteX3" fmla="*/ 1280160 w 1649730"/>
                <a:gd name="connsiteY3" fmla="*/ 190500 h 2312670"/>
                <a:gd name="connsiteX4" fmla="*/ 1283970 w 1649730"/>
                <a:gd name="connsiteY4" fmla="*/ 365760 h 2312670"/>
                <a:gd name="connsiteX5" fmla="*/ 1097280 w 1649730"/>
                <a:gd name="connsiteY5" fmla="*/ 369570 h 2312670"/>
                <a:gd name="connsiteX6" fmla="*/ 1101090 w 1649730"/>
                <a:gd name="connsiteY6" fmla="*/ 552450 h 2312670"/>
                <a:gd name="connsiteX7" fmla="*/ 918210 w 1649730"/>
                <a:gd name="connsiteY7" fmla="*/ 552450 h 2312670"/>
                <a:gd name="connsiteX8" fmla="*/ 914400 w 1649730"/>
                <a:gd name="connsiteY8" fmla="*/ 735330 h 2312670"/>
                <a:gd name="connsiteX9" fmla="*/ 735330 w 1649730"/>
                <a:gd name="connsiteY9" fmla="*/ 735330 h 2312670"/>
                <a:gd name="connsiteX10" fmla="*/ 731520 w 1649730"/>
                <a:gd name="connsiteY10" fmla="*/ 914400 h 2312670"/>
                <a:gd name="connsiteX11" fmla="*/ 548640 w 1649730"/>
                <a:gd name="connsiteY11" fmla="*/ 918210 h 2312670"/>
                <a:gd name="connsiteX12" fmla="*/ 544830 w 1649730"/>
                <a:gd name="connsiteY12" fmla="*/ 1104900 h 2312670"/>
                <a:gd name="connsiteX13" fmla="*/ 365760 w 1649730"/>
                <a:gd name="connsiteY13" fmla="*/ 1104900 h 2312670"/>
                <a:gd name="connsiteX14" fmla="*/ 365760 w 1649730"/>
                <a:gd name="connsiteY14" fmla="*/ 1283970 h 2312670"/>
                <a:gd name="connsiteX15" fmla="*/ 182880 w 1649730"/>
                <a:gd name="connsiteY15" fmla="*/ 1287780 h 2312670"/>
                <a:gd name="connsiteX16" fmla="*/ 182880 w 1649730"/>
                <a:gd name="connsiteY16" fmla="*/ 1466850 h 2312670"/>
                <a:gd name="connsiteX17" fmla="*/ 0 w 1649730"/>
                <a:gd name="connsiteY17" fmla="*/ 1470660 h 2312670"/>
                <a:gd name="connsiteX18" fmla="*/ 7620 w 1649730"/>
                <a:gd name="connsiteY18" fmla="*/ 2312670 h 2312670"/>
                <a:gd name="connsiteX19" fmla="*/ 1649730 w 1649730"/>
                <a:gd name="connsiteY19" fmla="*/ 670560 h 2312670"/>
                <a:gd name="connsiteX20" fmla="*/ 1642110 w 1649730"/>
                <a:gd name="connsiteY20" fmla="*/ 0 h 231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9730" h="2312670">
                  <a:moveTo>
                    <a:pt x="1642110" y="0"/>
                  </a:moveTo>
                  <a:lnTo>
                    <a:pt x="1466850" y="0"/>
                  </a:lnTo>
                  <a:lnTo>
                    <a:pt x="1466850" y="186690"/>
                  </a:lnTo>
                  <a:lnTo>
                    <a:pt x="1280160" y="190500"/>
                  </a:lnTo>
                  <a:lnTo>
                    <a:pt x="1283970" y="365760"/>
                  </a:lnTo>
                  <a:lnTo>
                    <a:pt x="1097280" y="369570"/>
                  </a:lnTo>
                  <a:lnTo>
                    <a:pt x="1101090" y="552450"/>
                  </a:lnTo>
                  <a:lnTo>
                    <a:pt x="918210" y="552450"/>
                  </a:lnTo>
                  <a:lnTo>
                    <a:pt x="914400" y="735330"/>
                  </a:lnTo>
                  <a:lnTo>
                    <a:pt x="735330" y="735330"/>
                  </a:lnTo>
                  <a:lnTo>
                    <a:pt x="731520" y="914400"/>
                  </a:lnTo>
                  <a:lnTo>
                    <a:pt x="548640" y="918210"/>
                  </a:lnTo>
                  <a:lnTo>
                    <a:pt x="544830" y="1104900"/>
                  </a:lnTo>
                  <a:lnTo>
                    <a:pt x="365760" y="1104900"/>
                  </a:lnTo>
                  <a:lnTo>
                    <a:pt x="365760" y="1283970"/>
                  </a:lnTo>
                  <a:lnTo>
                    <a:pt x="182880" y="1287780"/>
                  </a:lnTo>
                  <a:lnTo>
                    <a:pt x="182880" y="1466850"/>
                  </a:lnTo>
                  <a:lnTo>
                    <a:pt x="0" y="1470660"/>
                  </a:lnTo>
                  <a:lnTo>
                    <a:pt x="7620" y="2312670"/>
                  </a:lnTo>
                  <a:lnTo>
                    <a:pt x="1649730" y="670560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CC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28915" y="2960080"/>
              <a:ext cx="1465159" cy="2135953"/>
            </a:xfrm>
            <a:custGeom>
              <a:avLst/>
              <a:gdLst>
                <a:gd name="connsiteX0" fmla="*/ 1458098 w 1465159"/>
                <a:gd name="connsiteY0" fmla="*/ 0 h 2135953"/>
                <a:gd name="connsiteX1" fmla="*/ 1278042 w 1465159"/>
                <a:gd name="connsiteY1" fmla="*/ 7061 h 2135953"/>
                <a:gd name="connsiteX2" fmla="*/ 1278042 w 1465159"/>
                <a:gd name="connsiteY2" fmla="*/ 194177 h 2135953"/>
                <a:gd name="connsiteX3" fmla="*/ 1094456 w 1465159"/>
                <a:gd name="connsiteY3" fmla="*/ 190647 h 2135953"/>
                <a:gd name="connsiteX4" fmla="*/ 1094456 w 1465159"/>
                <a:gd name="connsiteY4" fmla="*/ 374233 h 2135953"/>
                <a:gd name="connsiteX5" fmla="*/ 910870 w 1465159"/>
                <a:gd name="connsiteY5" fmla="*/ 374233 h 2135953"/>
                <a:gd name="connsiteX6" fmla="*/ 910870 w 1465159"/>
                <a:gd name="connsiteY6" fmla="*/ 557819 h 2135953"/>
                <a:gd name="connsiteX7" fmla="*/ 730814 w 1465159"/>
                <a:gd name="connsiteY7" fmla="*/ 557819 h 2135953"/>
                <a:gd name="connsiteX8" fmla="*/ 727284 w 1465159"/>
                <a:gd name="connsiteY8" fmla="*/ 741405 h 2135953"/>
                <a:gd name="connsiteX9" fmla="*/ 550759 w 1465159"/>
                <a:gd name="connsiteY9" fmla="*/ 741405 h 2135953"/>
                <a:gd name="connsiteX10" fmla="*/ 547228 w 1465159"/>
                <a:gd name="connsiteY10" fmla="*/ 921461 h 2135953"/>
                <a:gd name="connsiteX11" fmla="*/ 363642 w 1465159"/>
                <a:gd name="connsiteY11" fmla="*/ 924991 h 2135953"/>
                <a:gd name="connsiteX12" fmla="*/ 360111 w 1465159"/>
                <a:gd name="connsiteY12" fmla="*/ 1105047 h 2135953"/>
                <a:gd name="connsiteX13" fmla="*/ 180056 w 1465159"/>
                <a:gd name="connsiteY13" fmla="*/ 1105047 h 2135953"/>
                <a:gd name="connsiteX14" fmla="*/ 176525 w 1465159"/>
                <a:gd name="connsiteY14" fmla="*/ 1288633 h 2135953"/>
                <a:gd name="connsiteX15" fmla="*/ 0 w 1465159"/>
                <a:gd name="connsiteY15" fmla="*/ 1288633 h 2135953"/>
                <a:gd name="connsiteX16" fmla="*/ 0 w 1465159"/>
                <a:gd name="connsiteY16" fmla="*/ 2135953 h 2135953"/>
                <a:gd name="connsiteX17" fmla="*/ 1465159 w 1465159"/>
                <a:gd name="connsiteY17" fmla="*/ 674325 h 2135953"/>
                <a:gd name="connsiteX18" fmla="*/ 1458098 w 1465159"/>
                <a:gd name="connsiteY18" fmla="*/ 0 h 213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5159" h="2135953">
                  <a:moveTo>
                    <a:pt x="1458098" y="0"/>
                  </a:moveTo>
                  <a:lnTo>
                    <a:pt x="1278042" y="7061"/>
                  </a:lnTo>
                  <a:lnTo>
                    <a:pt x="1278042" y="194177"/>
                  </a:lnTo>
                  <a:lnTo>
                    <a:pt x="1094456" y="190647"/>
                  </a:lnTo>
                  <a:lnTo>
                    <a:pt x="1094456" y="374233"/>
                  </a:lnTo>
                  <a:lnTo>
                    <a:pt x="910870" y="374233"/>
                  </a:lnTo>
                  <a:lnTo>
                    <a:pt x="910870" y="557819"/>
                  </a:lnTo>
                  <a:lnTo>
                    <a:pt x="730814" y="557819"/>
                  </a:lnTo>
                  <a:cubicBezTo>
                    <a:pt x="729637" y="619014"/>
                    <a:pt x="728461" y="680210"/>
                    <a:pt x="727284" y="741405"/>
                  </a:cubicBezTo>
                  <a:lnTo>
                    <a:pt x="550759" y="741405"/>
                  </a:lnTo>
                  <a:lnTo>
                    <a:pt x="547228" y="921461"/>
                  </a:lnTo>
                  <a:lnTo>
                    <a:pt x="363642" y="924991"/>
                  </a:lnTo>
                  <a:lnTo>
                    <a:pt x="360111" y="1105047"/>
                  </a:lnTo>
                  <a:lnTo>
                    <a:pt x="180056" y="1105047"/>
                  </a:lnTo>
                  <a:lnTo>
                    <a:pt x="176525" y="1288633"/>
                  </a:lnTo>
                  <a:lnTo>
                    <a:pt x="0" y="1288633"/>
                  </a:lnTo>
                  <a:lnTo>
                    <a:pt x="0" y="2135953"/>
                  </a:lnTo>
                  <a:lnTo>
                    <a:pt x="1465159" y="674325"/>
                  </a:lnTo>
                  <a:cubicBezTo>
                    <a:pt x="1462805" y="449550"/>
                    <a:pt x="1460452" y="224775"/>
                    <a:pt x="1458098" y="0"/>
                  </a:cubicBezTo>
                  <a:close/>
                </a:path>
              </a:pathLst>
            </a:custGeom>
            <a:solidFill>
              <a:srgbClr val="FDD72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1859875" y="3231280"/>
              <a:ext cx="2563313" cy="1"/>
            </a:xfrm>
            <a:prstGeom prst="line">
              <a:avLst/>
            </a:prstGeom>
            <a:ln w="19050">
              <a:solidFill>
                <a:srgbClr val="4156A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863757" y="4255774"/>
              <a:ext cx="1465158" cy="2305418"/>
            </a:xfrm>
            <a:custGeom>
              <a:avLst/>
              <a:gdLst>
                <a:gd name="connsiteX0" fmla="*/ 1461628 w 1465158"/>
                <a:gd name="connsiteY0" fmla="*/ 0 h 2305418"/>
                <a:gd name="connsiteX1" fmla="*/ 1461628 w 1465158"/>
                <a:gd name="connsiteY1" fmla="*/ 0 h 2305418"/>
                <a:gd name="connsiteX2" fmla="*/ 1458097 w 1465158"/>
                <a:gd name="connsiteY2" fmla="*/ 176525 h 2305418"/>
                <a:gd name="connsiteX3" fmla="*/ 1281572 w 1465158"/>
                <a:gd name="connsiteY3" fmla="*/ 176525 h 2305418"/>
                <a:gd name="connsiteX4" fmla="*/ 1278042 w 1465158"/>
                <a:gd name="connsiteY4" fmla="*/ 360111 h 2305418"/>
                <a:gd name="connsiteX5" fmla="*/ 1094456 w 1465158"/>
                <a:gd name="connsiteY5" fmla="*/ 360111 h 2305418"/>
                <a:gd name="connsiteX6" fmla="*/ 1094456 w 1465158"/>
                <a:gd name="connsiteY6" fmla="*/ 543697 h 2305418"/>
                <a:gd name="connsiteX7" fmla="*/ 914400 w 1465158"/>
                <a:gd name="connsiteY7" fmla="*/ 543697 h 2305418"/>
                <a:gd name="connsiteX8" fmla="*/ 914400 w 1465158"/>
                <a:gd name="connsiteY8" fmla="*/ 720222 h 2305418"/>
                <a:gd name="connsiteX9" fmla="*/ 730814 w 1465158"/>
                <a:gd name="connsiteY9" fmla="*/ 727283 h 2305418"/>
                <a:gd name="connsiteX10" fmla="*/ 727283 w 1465158"/>
                <a:gd name="connsiteY10" fmla="*/ 903808 h 2305418"/>
                <a:gd name="connsiteX11" fmla="*/ 547228 w 1465158"/>
                <a:gd name="connsiteY11" fmla="*/ 903808 h 2305418"/>
                <a:gd name="connsiteX12" fmla="*/ 543697 w 1465158"/>
                <a:gd name="connsiteY12" fmla="*/ 1090925 h 2305418"/>
                <a:gd name="connsiteX13" fmla="*/ 367172 w 1465158"/>
                <a:gd name="connsiteY13" fmla="*/ 1087394 h 2305418"/>
                <a:gd name="connsiteX14" fmla="*/ 367172 w 1465158"/>
                <a:gd name="connsiteY14" fmla="*/ 1270981 h 2305418"/>
                <a:gd name="connsiteX15" fmla="*/ 183586 w 1465158"/>
                <a:gd name="connsiteY15" fmla="*/ 1274511 h 2305418"/>
                <a:gd name="connsiteX16" fmla="*/ 183586 w 1465158"/>
                <a:gd name="connsiteY16" fmla="*/ 1451036 h 2305418"/>
                <a:gd name="connsiteX17" fmla="*/ 0 w 1465158"/>
                <a:gd name="connsiteY17" fmla="*/ 1454567 h 2305418"/>
                <a:gd name="connsiteX18" fmla="*/ 0 w 1465158"/>
                <a:gd name="connsiteY18" fmla="*/ 2305418 h 2305418"/>
                <a:gd name="connsiteX19" fmla="*/ 1465158 w 1465158"/>
                <a:gd name="connsiteY19" fmla="*/ 833198 h 2305418"/>
                <a:gd name="connsiteX20" fmla="*/ 1461628 w 1465158"/>
                <a:gd name="connsiteY20" fmla="*/ 0 h 230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5158" h="2305418">
                  <a:moveTo>
                    <a:pt x="1461628" y="0"/>
                  </a:moveTo>
                  <a:lnTo>
                    <a:pt x="1461628" y="0"/>
                  </a:lnTo>
                  <a:lnTo>
                    <a:pt x="1458097" y="176525"/>
                  </a:lnTo>
                  <a:lnTo>
                    <a:pt x="1281572" y="176525"/>
                  </a:lnTo>
                  <a:cubicBezTo>
                    <a:pt x="1280395" y="237720"/>
                    <a:pt x="1279219" y="298916"/>
                    <a:pt x="1278042" y="360111"/>
                  </a:cubicBezTo>
                  <a:lnTo>
                    <a:pt x="1094456" y="360111"/>
                  </a:lnTo>
                  <a:lnTo>
                    <a:pt x="1094456" y="543697"/>
                  </a:lnTo>
                  <a:lnTo>
                    <a:pt x="914400" y="543697"/>
                  </a:lnTo>
                  <a:lnTo>
                    <a:pt x="914400" y="720222"/>
                  </a:lnTo>
                  <a:lnTo>
                    <a:pt x="730814" y="727283"/>
                  </a:lnTo>
                  <a:lnTo>
                    <a:pt x="727283" y="903808"/>
                  </a:lnTo>
                  <a:lnTo>
                    <a:pt x="547228" y="903808"/>
                  </a:lnTo>
                  <a:lnTo>
                    <a:pt x="543697" y="1090925"/>
                  </a:lnTo>
                  <a:lnTo>
                    <a:pt x="367172" y="1087394"/>
                  </a:lnTo>
                  <a:lnTo>
                    <a:pt x="367172" y="1270981"/>
                  </a:lnTo>
                  <a:lnTo>
                    <a:pt x="183586" y="1274511"/>
                  </a:lnTo>
                  <a:lnTo>
                    <a:pt x="183586" y="1451036"/>
                  </a:lnTo>
                  <a:lnTo>
                    <a:pt x="0" y="1454567"/>
                  </a:lnTo>
                  <a:lnTo>
                    <a:pt x="0" y="2305418"/>
                  </a:lnTo>
                  <a:lnTo>
                    <a:pt x="1465158" y="833198"/>
                  </a:lnTo>
                  <a:cubicBezTo>
                    <a:pt x="1463981" y="555465"/>
                    <a:pt x="1462805" y="277733"/>
                    <a:pt x="1461628" y="0"/>
                  </a:cubicBezTo>
                  <a:close/>
                </a:path>
              </a:pathLst>
            </a:custGeom>
            <a:solidFill>
              <a:srgbClr val="6F7D1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rot="10800000" flipV="1">
              <a:off x="1862872" y="5528225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2045752" y="5345345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2228632" y="5162466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2411512" y="4979586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817151" y="566538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cxnSp>
          <p:nvCxnSpPr>
            <p:cNvPr id="30" name="Elbow Connector 29"/>
            <p:cNvCxnSpPr/>
            <p:nvPr/>
          </p:nvCxnSpPr>
          <p:spPr>
            <a:xfrm rot="10800000" flipV="1">
              <a:off x="2594390" y="4796707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rot="10800000" flipV="1">
              <a:off x="2777270" y="4613827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10800000" flipV="1">
              <a:off x="2960150" y="443094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10800000" flipV="1">
              <a:off x="3143030" y="424806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280190" y="42023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/>
            <p:nvPr/>
          </p:nvCxnSpPr>
          <p:spPr>
            <a:xfrm rot="10800000" flipV="1">
              <a:off x="3325910" y="406518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V="1">
              <a:off x="3508790" y="3882308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 flipV="1">
              <a:off x="3691670" y="3699429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 flipV="1">
              <a:off x="3874550" y="3516549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0800000" flipV="1">
              <a:off x="4057428" y="3333670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0800000" flipV="1">
              <a:off x="4240308" y="3150790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10800000" flipV="1">
              <a:off x="4423188" y="296791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0800000" flipV="1">
              <a:off x="4606068" y="278503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 flipV="1">
              <a:off x="4788948" y="260215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V="1">
              <a:off x="4971828" y="2419271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10800000" flipV="1">
              <a:off x="5154708" y="2236392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0800000" flipV="1">
              <a:off x="5337588" y="2053512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0800000" flipV="1">
              <a:off x="5520466" y="1870633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0800000" flipV="1">
              <a:off x="5703346" y="1687753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0800000" flipV="1">
              <a:off x="5886226" y="1504874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10800000" flipV="1">
              <a:off x="6069106" y="1321994"/>
              <a:ext cx="365760" cy="18288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743228" y="273931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210738" y="127076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2589200" y="920929"/>
              <a:ext cx="5191" cy="4023181"/>
            </a:xfrm>
            <a:prstGeom prst="line">
              <a:avLst/>
            </a:prstGeom>
            <a:ln w="19050">
              <a:solidFill>
                <a:srgbClr val="6666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5518967" y="929932"/>
              <a:ext cx="2997" cy="1097280"/>
            </a:xfrm>
            <a:prstGeom prst="line">
              <a:avLst/>
            </a:prstGeom>
            <a:ln w="19050">
              <a:solidFill>
                <a:srgbClr val="6666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055504" y="924956"/>
              <a:ext cx="570" cy="2564620"/>
            </a:xfrm>
            <a:prstGeom prst="line">
              <a:avLst/>
            </a:prstGeom>
            <a:ln w="19050">
              <a:solidFill>
                <a:srgbClr val="6666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8900000">
              <a:off x="1936037" y="5882883"/>
              <a:ext cx="1734880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ELEMENT 1</a:t>
              </a:r>
              <a:endParaRPr lang="en-US" sz="1400" b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859875" y="5731912"/>
              <a:ext cx="0" cy="8229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62872" y="1987682"/>
              <a:ext cx="4572000" cy="457200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325912" y="4269975"/>
              <a:ext cx="0" cy="8229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88948" y="2804560"/>
              <a:ext cx="0" cy="8229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34866" y="1316482"/>
              <a:ext cx="0" cy="67665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61"/>
            <p:cNvSpPr/>
            <p:nvPr/>
          </p:nvSpPr>
          <p:spPr>
            <a:xfrm rot="10800000">
              <a:off x="2040652" y="3105070"/>
              <a:ext cx="182880" cy="9144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 rot="18900000">
              <a:off x="2170081" y="5215256"/>
              <a:ext cx="848624" cy="49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</a:rPr>
                <a:t>WET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8900000">
              <a:off x="2985958" y="3789165"/>
              <a:ext cx="2124287" cy="49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PARTIALLY WET</a:t>
              </a:r>
              <a:endParaRPr lang="en-US" sz="13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8900000">
              <a:off x="5162254" y="2255712"/>
              <a:ext cx="797030" cy="49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/>
                  </a:solidFill>
                </a:rPr>
                <a:t>DRY</a:t>
              </a:r>
              <a:endParaRPr lang="en-US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1869756" y="5314689"/>
              <a:ext cx="1463040" cy="1463040"/>
            </a:xfrm>
            <a:prstGeom prst="straightConnector1">
              <a:avLst/>
            </a:prstGeom>
            <a:ln>
              <a:solidFill>
                <a:srgbClr val="6F7D1C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336777" y="3859973"/>
              <a:ext cx="1463040" cy="1463040"/>
            </a:xfrm>
            <a:prstGeom prst="straightConnector1">
              <a:avLst/>
            </a:prstGeom>
            <a:ln>
              <a:solidFill>
                <a:srgbClr val="FDD726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4792779" y="2218958"/>
              <a:ext cx="1645920" cy="1645920"/>
            </a:xfrm>
            <a:prstGeom prst="straightConnector1">
              <a:avLst/>
            </a:prstGeom>
            <a:ln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 rot="18900000">
              <a:off x="3374350" y="4453843"/>
              <a:ext cx="1734880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ELEMENT 2</a:t>
              </a:r>
              <a:endParaRPr lang="en-US" sz="14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 rot="18900000">
              <a:off x="4853178" y="2962640"/>
              <a:ext cx="1734880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ELEMENT 3</a:t>
              </a:r>
              <a:endParaRPr lang="en-US" sz="1400" b="1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4059153" y="919464"/>
              <a:ext cx="1453896" cy="0"/>
            </a:xfrm>
            <a:prstGeom prst="straightConnector1">
              <a:avLst/>
            </a:prstGeom>
            <a:ln w="19050">
              <a:solidFill>
                <a:srgbClr val="666666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605257" y="920928"/>
              <a:ext cx="1453896" cy="0"/>
            </a:xfrm>
            <a:prstGeom prst="straightConnector1">
              <a:avLst/>
            </a:prstGeom>
            <a:ln w="19050">
              <a:solidFill>
                <a:srgbClr val="666666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691832" y="413003"/>
              <a:ext cx="1290388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NODE 2</a:t>
              </a:r>
              <a:endParaRPr lang="en-US" sz="14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37469" y="413003"/>
              <a:ext cx="1290388" cy="52357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NODE 3</a:t>
              </a:r>
              <a:endParaRPr lang="en-US" sz="1400" b="1" dirty="0"/>
            </a:p>
          </p:txBody>
        </p:sp>
      </p:grp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E9FC-F6D5-0349-BBED-EA7D7A9BC4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ruff_ADCIRC_CONFERENCE_PRES_v4" id="{CC01C459-CA6D-4B8C-93C8-A5EEB7C8454D}" vid="{8F48A118-AB1B-456D-A01B-ADAC8AB47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Woodruff_ADCIRC_CONFERENCE_PRES_v4</Template>
  <TotalTime>77</TotalTime>
  <Words>1974</Words>
  <Application>Microsoft Office PowerPoint</Application>
  <PresentationFormat>On-screen Show (16:9)</PresentationFormat>
  <Paragraphs>211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Cambria Math</vt:lpstr>
      <vt:lpstr>Times New Roman</vt:lpstr>
      <vt:lpstr>NCStateU-horizontal-left-logo</vt:lpstr>
      <vt:lpstr>Improving predictions of coastal flooding via sub-mesh corrections </vt:lpstr>
      <vt:lpstr>Introduction</vt:lpstr>
      <vt:lpstr>PowerPoint Presentation</vt:lpstr>
      <vt:lpstr>Sub-mesh Features</vt:lpstr>
      <vt:lpstr>Theory</vt:lpstr>
      <vt:lpstr>Averaged Variables Theory</vt:lpstr>
      <vt:lpstr>GWCE Conversion</vt:lpstr>
      <vt:lpstr>GWCE Conversion</vt:lpstr>
      <vt:lpstr>Sub-mesh calculations</vt:lpstr>
      <vt:lpstr>Sub-mesh calculations</vt:lpstr>
      <vt:lpstr>Sub-mesh in 2D</vt:lpstr>
      <vt:lpstr>Sub-mesh in 2D</vt:lpstr>
      <vt:lpstr>Wetting and Drying</vt:lpstr>
      <vt:lpstr>Wetting and Drying Algorithm</vt:lpstr>
      <vt:lpstr>Wetting and Drying Algorithm</vt:lpstr>
      <vt:lpstr>Discretization</vt:lpstr>
      <vt:lpstr>Results</vt:lpstr>
      <vt:lpstr>Model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Future Work</vt:lpstr>
      <vt:lpstr>Thank you!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predictions of coastal flooding via sub-mesh corrections</dc:title>
  <dc:creator>Johnathan Woodruff</dc:creator>
  <cp:lastModifiedBy>Johnathan Woodruff</cp:lastModifiedBy>
  <cp:revision>7</cp:revision>
  <dcterms:created xsi:type="dcterms:W3CDTF">2020-03-28T18:44:43Z</dcterms:created>
  <dcterms:modified xsi:type="dcterms:W3CDTF">2020-03-30T15:31:38Z</dcterms:modified>
</cp:coreProperties>
</file>