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4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, Yinuo" initials="HY" lastIdx="2" clrIdx="0">
    <p:extLst>
      <p:ext uri="{19B8F6BF-5375-455C-9EA6-DF929625EA0E}">
        <p15:presenceInfo xmlns:p15="http://schemas.microsoft.com/office/powerpoint/2012/main" userId="Hu, Yinuo" providerId="None"/>
      </p:ext>
    </p:extLst>
  </p:cmAuthor>
  <p:cmAuthor id="2" name="Ryoo, Kihyun (Kelly)" initials="RK(" lastIdx="3" clrIdx="1">
    <p:extLst>
      <p:ext uri="{19B8F6BF-5375-455C-9EA6-DF929625EA0E}">
        <p15:presenceInfo xmlns:p15="http://schemas.microsoft.com/office/powerpoint/2012/main" userId="S-1-5-21-344340502-4252695000-2390403120-1419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99"/>
    <a:srgbClr val="00CCFF"/>
    <a:srgbClr val="FFCC66"/>
    <a:srgbClr val="CCECFF"/>
    <a:srgbClr val="E7F6FF"/>
    <a:srgbClr val="CEFCC0"/>
    <a:srgbClr val="A8FEC1"/>
    <a:srgbClr val="98FE9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1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7DDEE-B1E6-4ACB-B164-75EC1803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02" y="1753904"/>
            <a:ext cx="10312077" cy="387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838-073C-4D74-84FE-B776DE96136F}"/>
              </a:ext>
            </a:extLst>
          </p:cNvPr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b="1" kern="1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Human Immunodeficiency Virus-1 Reservoir in Human Brain Myeloid Cells</a:t>
            </a:r>
            <a:endParaRPr lang="en-US" altLang="zh-CN" b="1" kern="1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4B385-889F-40BE-A7DA-3714BAB4EA21}"/>
              </a:ext>
            </a:extLst>
          </p:cNvPr>
          <p:cNvSpPr txBox="1"/>
          <p:nvPr/>
        </p:nvSpPr>
        <p:spPr>
          <a:xfrm>
            <a:off x="978061" y="5419410"/>
            <a:ext cx="102358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Zhong</a:t>
            </a:r>
          </a:p>
          <a:p>
            <a:pPr algn="ctr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Biostatistics Major, B.S.P.H. </a:t>
            </a:r>
          </a:p>
          <a:p>
            <a:pPr algn="ctr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Advisor: Guochun Jiang </a:t>
            </a:r>
          </a:p>
          <a:p>
            <a:pPr algn="ctr">
              <a:spcAft>
                <a:spcPts val="0"/>
              </a:spcAft>
            </a:pP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 HIV Cure Center, Institute for Global Health and Infectious Diseases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C025E-9C09-58FC-E398-2D8368105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4" y="2333090"/>
            <a:ext cx="3098308" cy="3317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9B7742-E8E6-6EFC-EF11-A2D319C21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70" y="2412324"/>
            <a:ext cx="2369002" cy="3158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CB1734-D398-47BC-8ED0-29E02E4D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4" y="676186"/>
            <a:ext cx="10312077" cy="387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21" y="429891"/>
            <a:ext cx="9980682" cy="410509"/>
          </a:xfrm>
        </p:spPr>
        <p:txBody>
          <a:bodyPr>
            <a:noAutofit/>
          </a:bodyPr>
          <a:lstStyle/>
          <a:p>
            <a:r>
              <a:rPr lang="en-US" b="1" kern="1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Research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F01C0-41EA-5A48-C25E-533530310859}"/>
              </a:ext>
            </a:extLst>
          </p:cNvPr>
          <p:cNvSpPr txBox="1"/>
          <p:nvPr/>
        </p:nvSpPr>
        <p:spPr>
          <a:xfrm>
            <a:off x="660098" y="1242346"/>
            <a:ext cx="1064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brain myeloid cells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isolated from people living with HIV (PLWH) latently infected, harboring replication competent HIV in the central nervous system (CNS)?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5E02C-B835-D22F-2810-04BBC80BAFB6}"/>
              </a:ext>
            </a:extLst>
          </p:cNvPr>
          <p:cNvSpPr txBox="1"/>
          <p:nvPr/>
        </p:nvSpPr>
        <p:spPr>
          <a:xfrm>
            <a:off x="1098332" y="3954540"/>
            <a:ext cx="998947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persistence of HIV in long-lived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mechanisms of HIV latency in the CNS.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replication competent HIV by analyzing the pure population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isolated from the fresh post-mortem brains of PLWH.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frequency of inducible replication competent HIV by conducting quantitative viral outgrowth assay (QVOA).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03030-9A35-88B6-99A0-84F7A34DBA9D}"/>
              </a:ext>
            </a:extLst>
          </p:cNvPr>
          <p:cNvSpPr txBox="1"/>
          <p:nvPr/>
        </p:nvSpPr>
        <p:spPr>
          <a:xfrm>
            <a:off x="1069216" y="2939988"/>
            <a:ext cx="1258728" cy="43088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8765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B03030-9A35-88B6-99A0-84F7A34DBA9D}"/>
              </a:ext>
            </a:extLst>
          </p:cNvPr>
          <p:cNvSpPr txBox="1"/>
          <p:nvPr/>
        </p:nvSpPr>
        <p:spPr>
          <a:xfrm>
            <a:off x="146124" y="93984"/>
            <a:ext cx="1258728" cy="43088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956B1-6A64-3B7E-4A9C-6B94219D2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" t="9875" r="2628" b="56509"/>
          <a:stretch/>
        </p:blipFill>
        <p:spPr>
          <a:xfrm>
            <a:off x="639886" y="1331017"/>
            <a:ext cx="5154730" cy="1516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3590" y="601719"/>
            <a:ext cx="5691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representative interface of digital droplet PCR assay to measure HIV RNA release in the supernatants of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cultures  </a:t>
            </a:r>
            <a:endParaRPr lang="en-US" sz="14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9EE8664-D996-7C71-7660-33E77D1F9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3059" r="1493" b="4873"/>
          <a:stretch/>
        </p:blipFill>
        <p:spPr bwMode="auto">
          <a:xfrm>
            <a:off x="645509" y="4141901"/>
            <a:ext cx="5149107" cy="2347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6123" y="3501530"/>
            <a:ext cx="6222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Detection of HIV RNA release in wells with different amounts of viable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antiretroviral therapy-suppressed PLWH by QVOA</a:t>
            </a:r>
            <a:endParaRPr lang="en-US" sz="1400" b="1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2462692" y="2261018"/>
            <a:ext cx="122519" cy="153577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7837" y="3090167"/>
            <a:ext cx="223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HIV RNA positive wells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4696898" y="2261018"/>
            <a:ext cx="122519" cy="1535777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8775" y="3107380"/>
            <a:ext cx="199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Negative control wells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128" y="720974"/>
            <a:ext cx="543806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RNA expression can be induced in patient-derived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BrMCs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 latency reversal when co-cultured with PHA- stimulated PBMC blasts.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confirm the existence of replication competent HIV in the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BrMCs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serves as a stable HIV reservoir in the CNS.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Future studies are needed to develop new therapeutic strategies to eradicate HIV reservoirs within the CNS.</a:t>
            </a:r>
            <a:endParaRPr lang="en-US" sz="23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B03030-9A35-88B6-99A0-84F7A34DBA9D}"/>
              </a:ext>
            </a:extLst>
          </p:cNvPr>
          <p:cNvSpPr txBox="1"/>
          <p:nvPr/>
        </p:nvSpPr>
        <p:spPr>
          <a:xfrm>
            <a:off x="6095999" y="93983"/>
            <a:ext cx="1673695" cy="43088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Left Bracket 1"/>
          <p:cNvSpPr/>
          <p:nvPr/>
        </p:nvSpPr>
        <p:spPr>
          <a:xfrm rot="16200000">
            <a:off x="1713130" y="6218542"/>
            <a:ext cx="85866" cy="533603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/>
          <p:cNvSpPr/>
          <p:nvPr/>
        </p:nvSpPr>
        <p:spPr>
          <a:xfrm rot="16200000">
            <a:off x="2433649" y="6218542"/>
            <a:ext cx="85866" cy="533603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 rot="16200000">
            <a:off x="3154171" y="6218542"/>
            <a:ext cx="85866" cy="533603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rot="16200000">
            <a:off x="3873793" y="6218542"/>
            <a:ext cx="85866" cy="533603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rot="16200000">
            <a:off x="4647517" y="6218542"/>
            <a:ext cx="85866" cy="533603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854" y="6341430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Replicate Wells</a:t>
            </a:r>
          </a:p>
        </p:txBody>
      </p:sp>
    </p:spTree>
    <p:extLst>
      <p:ext uri="{BB962C8B-B14F-4D97-AF65-F5344CB8AC3E}">
        <p14:creationId xmlns:p14="http://schemas.microsoft.com/office/powerpoint/2010/main" val="24509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3049</TotalTime>
  <Words>243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Euphemia</vt:lpstr>
      <vt:lpstr>Georgia</vt:lpstr>
      <vt:lpstr>Plantagenet Cherokee</vt:lpstr>
      <vt:lpstr>Times New Roman</vt:lpstr>
      <vt:lpstr>Wingdings</vt:lpstr>
      <vt:lpstr>Academic Literature 16x9</vt:lpstr>
      <vt:lpstr>PowerPoint Presentation</vt:lpstr>
      <vt:lpstr>Research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Automated Feedback Promote Linguistically Diverse Students to Engage in Developing and Explaining Models?</dc:title>
  <dc:creator>Hu, Yinuo</dc:creator>
  <cp:lastModifiedBy>Daniel Z</cp:lastModifiedBy>
  <cp:revision>536</cp:revision>
  <dcterms:created xsi:type="dcterms:W3CDTF">2020-08-05T20:59:08Z</dcterms:created>
  <dcterms:modified xsi:type="dcterms:W3CDTF">2022-08-10T20:34:30Z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