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7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Oxygen Light"/>
      <p:regular r:id="rId9"/>
      <p:bold r:id="rId10"/>
    </p:embeddedFont>
    <p:embeddedFont>
      <p:font typeface="Oxygen"/>
      <p:regular r:id="rId11"/>
      <p:bold r:id="rId12"/>
    </p:embeddedFont>
    <p:embeddedFont>
      <p:font typeface="Abril Fatface"/>
      <p:regular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5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5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Oxygen-regular.fntdata"/><Relationship Id="rId10" Type="http://schemas.openxmlformats.org/officeDocument/2006/relationships/font" Target="fonts/OxygenLight-bold.fntdata"/><Relationship Id="rId13" Type="http://schemas.openxmlformats.org/officeDocument/2006/relationships/font" Target="fonts/AbrilFatface-regular.fntdata"/><Relationship Id="rId12" Type="http://schemas.openxmlformats.org/officeDocument/2006/relationships/font" Target="fonts/Oxygen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OxygenLight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76e7e05e9_0_176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76e7e05e9_0_176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8af79b466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e8af79b46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PENING TITL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14725" y="400850"/>
            <a:ext cx="8115300" cy="4343400"/>
          </a:xfrm>
          <a:prstGeom prst="rect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1372052" y="1201775"/>
            <a:ext cx="63999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Abril Fatface"/>
              <a:buNone/>
              <a:defRPr sz="48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52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52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52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52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52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52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52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Abril Fatface"/>
              <a:buNone/>
              <a:defRPr sz="52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730850" y="3181925"/>
            <a:ext cx="56823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  <a:defRPr sz="11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2800">
                <a:solidFill>
                  <a:srgbClr val="A1C448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2800">
                <a:solidFill>
                  <a:srgbClr val="A1C448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2800">
                <a:solidFill>
                  <a:srgbClr val="A1C448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2800">
                <a:solidFill>
                  <a:srgbClr val="A1C448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2800">
                <a:solidFill>
                  <a:srgbClr val="A1C448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2800">
                <a:solidFill>
                  <a:srgbClr val="A1C448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2800">
                <a:solidFill>
                  <a:srgbClr val="A1C448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1C448"/>
              </a:buClr>
              <a:buSzPts val="2800"/>
              <a:buNone/>
              <a:defRPr sz="2800">
                <a:solidFill>
                  <a:srgbClr val="A1C44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">
  <p:cSld name="BIG_NUMBER_1_3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hasCustomPrompt="1" type="title"/>
          </p:nvPr>
        </p:nvSpPr>
        <p:spPr>
          <a:xfrm>
            <a:off x="6395719" y="948932"/>
            <a:ext cx="11391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67" name="Google Shape;67;p11"/>
          <p:cNvSpPr txBox="1"/>
          <p:nvPr>
            <p:ph idx="2" type="ctrTitle"/>
          </p:nvPr>
        </p:nvSpPr>
        <p:spPr>
          <a:xfrm>
            <a:off x="615225" y="333450"/>
            <a:ext cx="540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68" name="Google Shape;68;p11"/>
          <p:cNvSpPr txBox="1"/>
          <p:nvPr>
            <p:ph idx="3" type="ctrTitle"/>
          </p:nvPr>
        </p:nvSpPr>
        <p:spPr>
          <a:xfrm>
            <a:off x="5756156" y="1414183"/>
            <a:ext cx="24183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5729500" y="1654592"/>
            <a:ext cx="2471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11"/>
          <p:cNvSpPr txBox="1"/>
          <p:nvPr>
            <p:ph hasCustomPrompt="1" idx="4" type="title"/>
          </p:nvPr>
        </p:nvSpPr>
        <p:spPr>
          <a:xfrm>
            <a:off x="6395719" y="3460603"/>
            <a:ext cx="11391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71" name="Google Shape;71;p11"/>
          <p:cNvSpPr txBox="1"/>
          <p:nvPr>
            <p:ph idx="5" type="ctrTitle"/>
          </p:nvPr>
        </p:nvSpPr>
        <p:spPr>
          <a:xfrm>
            <a:off x="5756156" y="3925854"/>
            <a:ext cx="24183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6" type="subTitle"/>
          </p:nvPr>
        </p:nvSpPr>
        <p:spPr>
          <a:xfrm>
            <a:off x="5729500" y="4166263"/>
            <a:ext cx="2471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73" name="Google Shape;73;p11"/>
          <p:cNvSpPr txBox="1"/>
          <p:nvPr>
            <p:ph hasCustomPrompt="1" idx="7" type="title"/>
          </p:nvPr>
        </p:nvSpPr>
        <p:spPr>
          <a:xfrm>
            <a:off x="6395719" y="2208324"/>
            <a:ext cx="11391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74" name="Google Shape;74;p11"/>
          <p:cNvSpPr txBox="1"/>
          <p:nvPr>
            <p:ph idx="8" type="ctrTitle"/>
          </p:nvPr>
        </p:nvSpPr>
        <p:spPr>
          <a:xfrm>
            <a:off x="5756156" y="2673575"/>
            <a:ext cx="24183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9" type="subTitle"/>
          </p:nvPr>
        </p:nvSpPr>
        <p:spPr>
          <a:xfrm>
            <a:off x="5729500" y="2913984"/>
            <a:ext cx="2471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WO LISTS">
  <p:cSld name="BIG_NUMBER_1_1_1_1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>
            <p:ph type="ctrTitle"/>
          </p:nvPr>
        </p:nvSpPr>
        <p:spPr>
          <a:xfrm>
            <a:off x="615225" y="333450"/>
            <a:ext cx="540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" type="body"/>
          </p:nvPr>
        </p:nvSpPr>
        <p:spPr>
          <a:xfrm>
            <a:off x="2588450" y="2038250"/>
            <a:ext cx="2777400" cy="240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indent="-292100" lvl="1" marL="9144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indent="-292100" lvl="2" marL="13716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indent="-292100" lvl="3" marL="18288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indent="-292100" lvl="4" marL="22860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indent="-292100" lvl="5" marL="27432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indent="-292100" lvl="6" marL="32004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indent="-292100" lvl="7" marL="36576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indent="-292100" lvl="8" marL="4114800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000"/>
              <a:buFont typeface="Oxygen Light"/>
              <a:buChar char="■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2" type="body"/>
          </p:nvPr>
        </p:nvSpPr>
        <p:spPr>
          <a:xfrm>
            <a:off x="5530745" y="2038250"/>
            <a:ext cx="2777400" cy="240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indent="-292100" lvl="1" marL="9144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indent="-292100" lvl="2" marL="13716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indent="-292100" lvl="3" marL="18288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indent="-292100" lvl="4" marL="22860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indent="-292100" lvl="5" marL="27432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indent="-292100" lvl="6" marL="32004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indent="-292100" lvl="7" marL="3657600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indent="-292100" lvl="8" marL="4114800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000"/>
              <a:buFont typeface="Oxygen Light"/>
              <a:buChar char="■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/>
        </p:txBody>
      </p:sp>
      <p:sp>
        <p:nvSpPr>
          <p:cNvPr id="80" name="Google Shape;80;p12"/>
          <p:cNvSpPr txBox="1"/>
          <p:nvPr>
            <p:ph idx="3" type="ctrTitle"/>
          </p:nvPr>
        </p:nvSpPr>
        <p:spPr>
          <a:xfrm>
            <a:off x="2768006" y="1566400"/>
            <a:ext cx="24183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4" type="ctrTitle"/>
          </p:nvPr>
        </p:nvSpPr>
        <p:spPr>
          <a:xfrm>
            <a:off x="5710306" y="1566400"/>
            <a:ext cx="24183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Abril Fatface"/>
              <a:buNone/>
              <a:defRPr sz="18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IX COLUMNS">
  <p:cSld name="BIG_NUMBER_1_2_1_1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type="ctrTitle"/>
          </p:nvPr>
        </p:nvSpPr>
        <p:spPr>
          <a:xfrm>
            <a:off x="615225" y="333450"/>
            <a:ext cx="540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2" type="ctrTitle"/>
          </p:nvPr>
        </p:nvSpPr>
        <p:spPr>
          <a:xfrm>
            <a:off x="4152132" y="1467588"/>
            <a:ext cx="17658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4113132" y="1751513"/>
            <a:ext cx="180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6" name="Google Shape;86;p13"/>
          <p:cNvSpPr txBox="1"/>
          <p:nvPr>
            <p:ph idx="3" type="ctrTitle"/>
          </p:nvPr>
        </p:nvSpPr>
        <p:spPr>
          <a:xfrm>
            <a:off x="4152132" y="2534388"/>
            <a:ext cx="17658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4" type="subTitle"/>
          </p:nvPr>
        </p:nvSpPr>
        <p:spPr>
          <a:xfrm>
            <a:off x="4113132" y="2818313"/>
            <a:ext cx="180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88" name="Google Shape;88;p13"/>
          <p:cNvSpPr txBox="1"/>
          <p:nvPr>
            <p:ph idx="5" type="ctrTitle"/>
          </p:nvPr>
        </p:nvSpPr>
        <p:spPr>
          <a:xfrm>
            <a:off x="6274078" y="1467588"/>
            <a:ext cx="17658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89" name="Google Shape;89;p13"/>
          <p:cNvSpPr txBox="1"/>
          <p:nvPr>
            <p:ph idx="6" type="subTitle"/>
          </p:nvPr>
        </p:nvSpPr>
        <p:spPr>
          <a:xfrm>
            <a:off x="6274078" y="1751513"/>
            <a:ext cx="180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0" name="Google Shape;90;p13"/>
          <p:cNvSpPr txBox="1"/>
          <p:nvPr>
            <p:ph idx="7" type="ctrTitle"/>
          </p:nvPr>
        </p:nvSpPr>
        <p:spPr>
          <a:xfrm>
            <a:off x="6274078" y="2534388"/>
            <a:ext cx="17658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91" name="Google Shape;91;p13"/>
          <p:cNvSpPr txBox="1"/>
          <p:nvPr>
            <p:ph idx="8" type="subTitle"/>
          </p:nvPr>
        </p:nvSpPr>
        <p:spPr>
          <a:xfrm>
            <a:off x="6274078" y="2818313"/>
            <a:ext cx="180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2" name="Google Shape;92;p13"/>
          <p:cNvSpPr txBox="1"/>
          <p:nvPr>
            <p:ph idx="9" type="ctrTitle"/>
          </p:nvPr>
        </p:nvSpPr>
        <p:spPr>
          <a:xfrm>
            <a:off x="4152132" y="3601188"/>
            <a:ext cx="17658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93" name="Google Shape;93;p13"/>
          <p:cNvSpPr txBox="1"/>
          <p:nvPr>
            <p:ph idx="13" type="subTitle"/>
          </p:nvPr>
        </p:nvSpPr>
        <p:spPr>
          <a:xfrm>
            <a:off x="4113132" y="3885113"/>
            <a:ext cx="180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4" name="Google Shape;94;p13"/>
          <p:cNvSpPr txBox="1"/>
          <p:nvPr>
            <p:ph idx="14" type="ctrTitle"/>
          </p:nvPr>
        </p:nvSpPr>
        <p:spPr>
          <a:xfrm>
            <a:off x="6274078" y="3601188"/>
            <a:ext cx="17658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95" name="Google Shape;95;p13"/>
          <p:cNvSpPr txBox="1"/>
          <p:nvPr>
            <p:ph idx="15" type="subTitle"/>
          </p:nvPr>
        </p:nvSpPr>
        <p:spPr>
          <a:xfrm>
            <a:off x="6274078" y="3885113"/>
            <a:ext cx="180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UR COLUMNS 3">
  <p:cSld name="BIG_NUMBER_1_2_1_2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/>
          <p:nvPr>
            <p:ph type="ctrTitle"/>
          </p:nvPr>
        </p:nvSpPr>
        <p:spPr>
          <a:xfrm>
            <a:off x="615225" y="333450"/>
            <a:ext cx="540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98" name="Google Shape;98;p14"/>
          <p:cNvSpPr txBox="1"/>
          <p:nvPr>
            <p:ph idx="2" type="ctrTitle"/>
          </p:nvPr>
        </p:nvSpPr>
        <p:spPr>
          <a:xfrm>
            <a:off x="790539" y="2698213"/>
            <a:ext cx="17658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99" name="Google Shape;99;p14"/>
          <p:cNvSpPr txBox="1"/>
          <p:nvPr>
            <p:ph idx="1" type="subTitle"/>
          </p:nvPr>
        </p:nvSpPr>
        <p:spPr>
          <a:xfrm>
            <a:off x="771075" y="2982138"/>
            <a:ext cx="180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0" name="Google Shape;100;p14"/>
          <p:cNvSpPr txBox="1"/>
          <p:nvPr>
            <p:ph idx="3" type="ctrTitle"/>
          </p:nvPr>
        </p:nvSpPr>
        <p:spPr>
          <a:xfrm>
            <a:off x="2722896" y="2698213"/>
            <a:ext cx="17658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01" name="Google Shape;101;p14"/>
          <p:cNvSpPr txBox="1"/>
          <p:nvPr>
            <p:ph idx="4" type="subTitle"/>
          </p:nvPr>
        </p:nvSpPr>
        <p:spPr>
          <a:xfrm>
            <a:off x="2703432" y="2982138"/>
            <a:ext cx="180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2" name="Google Shape;102;p14"/>
          <p:cNvSpPr txBox="1"/>
          <p:nvPr>
            <p:ph idx="5" type="ctrTitle"/>
          </p:nvPr>
        </p:nvSpPr>
        <p:spPr>
          <a:xfrm>
            <a:off x="4655242" y="2698213"/>
            <a:ext cx="17658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03" name="Google Shape;103;p14"/>
          <p:cNvSpPr txBox="1"/>
          <p:nvPr>
            <p:ph idx="6" type="subTitle"/>
          </p:nvPr>
        </p:nvSpPr>
        <p:spPr>
          <a:xfrm>
            <a:off x="4635778" y="2982138"/>
            <a:ext cx="180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4" name="Google Shape;104;p14"/>
          <p:cNvSpPr txBox="1"/>
          <p:nvPr>
            <p:ph idx="7" type="ctrTitle"/>
          </p:nvPr>
        </p:nvSpPr>
        <p:spPr>
          <a:xfrm>
            <a:off x="6587592" y="2698213"/>
            <a:ext cx="17658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05" name="Google Shape;105;p14"/>
          <p:cNvSpPr txBox="1"/>
          <p:nvPr>
            <p:ph idx="8" type="subTitle"/>
          </p:nvPr>
        </p:nvSpPr>
        <p:spPr>
          <a:xfrm>
            <a:off x="6568128" y="2982138"/>
            <a:ext cx="180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WO COLUMNS">
  <p:cSld name="BIG_NUMBER_1_2_1_2_1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/>
          <p:nvPr>
            <p:ph type="ctrTitle"/>
          </p:nvPr>
        </p:nvSpPr>
        <p:spPr>
          <a:xfrm>
            <a:off x="615225" y="333450"/>
            <a:ext cx="540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08" name="Google Shape;108;p15"/>
          <p:cNvSpPr txBox="1"/>
          <p:nvPr>
            <p:ph idx="2" type="ctrTitle"/>
          </p:nvPr>
        </p:nvSpPr>
        <p:spPr>
          <a:xfrm>
            <a:off x="743254" y="1660775"/>
            <a:ext cx="21093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09" name="Google Shape;109;p15"/>
          <p:cNvSpPr txBox="1"/>
          <p:nvPr>
            <p:ph idx="1" type="subTitle"/>
          </p:nvPr>
        </p:nvSpPr>
        <p:spPr>
          <a:xfrm>
            <a:off x="720000" y="1944700"/>
            <a:ext cx="2156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0" name="Google Shape;110;p15"/>
          <p:cNvSpPr txBox="1"/>
          <p:nvPr>
            <p:ph idx="3" type="ctrTitle"/>
          </p:nvPr>
        </p:nvSpPr>
        <p:spPr>
          <a:xfrm>
            <a:off x="743259" y="2942850"/>
            <a:ext cx="21093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11" name="Google Shape;111;p15"/>
          <p:cNvSpPr txBox="1"/>
          <p:nvPr>
            <p:ph idx="4" type="subTitle"/>
          </p:nvPr>
        </p:nvSpPr>
        <p:spPr>
          <a:xfrm>
            <a:off x="720005" y="3226775"/>
            <a:ext cx="2156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WO COLUMNS 2">
  <p:cSld name="BIG_NUMBER_1_2_1_2_1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>
            <p:ph type="ctrTitle"/>
          </p:nvPr>
        </p:nvSpPr>
        <p:spPr>
          <a:xfrm>
            <a:off x="615225" y="333450"/>
            <a:ext cx="540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14" name="Google Shape;114;p16"/>
          <p:cNvSpPr txBox="1"/>
          <p:nvPr>
            <p:ph idx="2" type="ctrTitle"/>
          </p:nvPr>
        </p:nvSpPr>
        <p:spPr>
          <a:xfrm>
            <a:off x="4931666" y="3383675"/>
            <a:ext cx="21093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15" name="Google Shape;115;p16"/>
          <p:cNvSpPr txBox="1"/>
          <p:nvPr>
            <p:ph idx="1" type="subTitle"/>
          </p:nvPr>
        </p:nvSpPr>
        <p:spPr>
          <a:xfrm>
            <a:off x="4908413" y="3667600"/>
            <a:ext cx="2156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6" name="Google Shape;116;p16"/>
          <p:cNvSpPr txBox="1"/>
          <p:nvPr>
            <p:ph idx="3" type="ctrTitle"/>
          </p:nvPr>
        </p:nvSpPr>
        <p:spPr>
          <a:xfrm>
            <a:off x="2102746" y="3383675"/>
            <a:ext cx="21093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17" name="Google Shape;117;p16"/>
          <p:cNvSpPr txBox="1"/>
          <p:nvPr>
            <p:ph idx="4" type="subTitle"/>
          </p:nvPr>
        </p:nvSpPr>
        <p:spPr>
          <a:xfrm>
            <a:off x="2079493" y="3667600"/>
            <a:ext cx="2156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 AND CREDITS">
  <p:cSld name="BIG_NUMBER_1_1_1_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type="ctrTitle"/>
          </p:nvPr>
        </p:nvSpPr>
        <p:spPr>
          <a:xfrm>
            <a:off x="615225" y="333450"/>
            <a:ext cx="540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20" name="Google Shape;120;p17"/>
          <p:cNvSpPr txBox="1"/>
          <p:nvPr>
            <p:ph idx="1" type="subTitle"/>
          </p:nvPr>
        </p:nvSpPr>
        <p:spPr>
          <a:xfrm>
            <a:off x="4474450" y="1861775"/>
            <a:ext cx="3116700" cy="16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1" name="Google Shape;121;p17"/>
          <p:cNvSpPr txBox="1"/>
          <p:nvPr/>
        </p:nvSpPr>
        <p:spPr>
          <a:xfrm>
            <a:off x="5098225" y="3366000"/>
            <a:ext cx="2493000" cy="178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800">
                <a:latin typeface="Oxygen Light"/>
                <a:ea typeface="Oxygen Light"/>
                <a:cs typeface="Oxygen Light"/>
                <a:sym typeface="Oxygen Light"/>
              </a:rPr>
              <a:t>CREDITS: This presentation template was created by </a:t>
            </a:r>
            <a:r>
              <a:rPr b="1" lang="en" sz="800"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2"/>
              </a:rPr>
              <a:t>Slidesgo</a:t>
            </a:r>
            <a:r>
              <a:rPr b="1" lang="en" sz="800">
                <a:latin typeface="Oxygen"/>
                <a:ea typeface="Oxygen"/>
                <a:cs typeface="Oxygen"/>
                <a:sym typeface="Oxygen"/>
              </a:rPr>
              <a:t>,</a:t>
            </a:r>
            <a:r>
              <a:rPr lang="en" sz="800">
                <a:latin typeface="Oxygen Light"/>
                <a:ea typeface="Oxygen Light"/>
                <a:cs typeface="Oxygen Light"/>
                <a:sym typeface="Oxygen Light"/>
              </a:rPr>
              <a:t> including icons by </a:t>
            </a:r>
            <a:r>
              <a:rPr b="1" lang="en" sz="800"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3"/>
              </a:rPr>
              <a:t>Flaticon</a:t>
            </a:r>
            <a:r>
              <a:rPr lang="en" sz="800">
                <a:latin typeface="Oxygen Light"/>
                <a:ea typeface="Oxygen Light"/>
                <a:cs typeface="Oxygen Light"/>
                <a:sym typeface="Oxygen Light"/>
              </a:rPr>
              <a:t>, and infographics &amp; images by </a:t>
            </a:r>
            <a:r>
              <a:rPr b="1" lang="en" sz="800">
                <a:uFill>
                  <a:noFill/>
                </a:uFill>
                <a:latin typeface="Oxygen"/>
                <a:ea typeface="Oxygen"/>
                <a:cs typeface="Oxygen"/>
                <a:sym typeface="Oxygen"/>
                <a:hlinkClick r:id="rId4"/>
              </a:rPr>
              <a:t>Freepik</a:t>
            </a:r>
            <a:r>
              <a:rPr lang="en" sz="800">
                <a:latin typeface="Oxygen Light"/>
                <a:ea typeface="Oxygen Light"/>
                <a:cs typeface="Oxygen Light"/>
                <a:sym typeface="Oxygen Light"/>
              </a:rPr>
              <a:t>. </a:t>
            </a:r>
            <a:endParaRPr sz="800">
              <a:latin typeface="Oxygen Light"/>
              <a:ea typeface="Oxygen Light"/>
              <a:cs typeface="Oxygen Light"/>
              <a:sym typeface="Oxygen Light"/>
            </a:endParaRPr>
          </a:p>
          <a:p>
            <a:pPr indent="0" lvl="0" marL="0" rtl="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800">
                <a:latin typeface="Oxygen"/>
                <a:ea typeface="Oxygen"/>
                <a:cs typeface="Oxygen"/>
                <a:sym typeface="Oxygen"/>
              </a:rPr>
              <a:t>Please keep this slide for attribution.</a:t>
            </a:r>
            <a:endParaRPr b="1" sz="800">
              <a:latin typeface="Oxygen"/>
              <a:ea typeface="Oxygen"/>
              <a:cs typeface="Oxygen"/>
              <a:sym typeface="Oxygen"/>
            </a:endParaRPr>
          </a:p>
          <a:p>
            <a:pPr indent="0" lvl="0" marL="0" rtl="0" algn="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Oxygen Light"/>
              <a:ea typeface="Oxygen Light"/>
              <a:cs typeface="Oxygen Light"/>
              <a:sym typeface="Oxygen Ligh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Oxygen Light"/>
              <a:ea typeface="Oxygen Light"/>
              <a:cs typeface="Oxygen Light"/>
              <a:sym typeface="Oxygen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ULLET POINTS 2">
  <p:cSld name="BIG_NUMBER_1_1_2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/>
          <p:nvPr>
            <p:ph type="ctrTitle"/>
          </p:nvPr>
        </p:nvSpPr>
        <p:spPr>
          <a:xfrm>
            <a:off x="615225" y="333450"/>
            <a:ext cx="540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24" name="Google Shape;124;p18"/>
          <p:cNvSpPr txBox="1"/>
          <p:nvPr>
            <p:ph idx="1" type="body"/>
          </p:nvPr>
        </p:nvSpPr>
        <p:spPr>
          <a:xfrm>
            <a:off x="720000" y="1381075"/>
            <a:ext cx="3308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indent="-2921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indent="-2921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indent="-2921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indent="-2921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indent="-2921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indent="-2921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indent="-2921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indent="-2921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000"/>
              <a:buFont typeface="Oxygen Light"/>
              <a:buChar char="■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/>
        </p:txBody>
      </p:sp>
      <p:sp>
        <p:nvSpPr>
          <p:cNvPr id="125" name="Google Shape;125;p18"/>
          <p:cNvSpPr txBox="1"/>
          <p:nvPr>
            <p:ph idx="2" type="body"/>
          </p:nvPr>
        </p:nvSpPr>
        <p:spPr>
          <a:xfrm>
            <a:off x="4409775" y="1381075"/>
            <a:ext cx="3308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indent="-2921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indent="-2921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indent="-2921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indent="-2921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indent="-2921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indent="-2921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indent="-2921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indent="-2921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000"/>
              <a:buFont typeface="Oxygen Light"/>
              <a:buChar char="■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 type="blank">
  <p:cSld name="BLANK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>
  <p:cSld name="BLANK_1">
    <p:bg>
      <p:bgPr>
        <a:solidFill>
          <a:srgbClr val="FFFFFF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LIST">
  <p:cSld name="BIG_NUMBER_1_1_2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615225" y="333450"/>
            <a:ext cx="540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720000" y="1381075"/>
            <a:ext cx="5972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indent="-2921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indent="-2921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indent="-2921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indent="-2921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indent="-2921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■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indent="-2921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●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indent="-2921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Oxygen Light"/>
              <a:buChar char="○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indent="-2921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000"/>
              <a:buFont typeface="Oxygen Light"/>
              <a:buChar char="■"/>
              <a:defRPr sz="10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IG_NUMBER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hasCustomPrompt="1" type="title"/>
          </p:nvPr>
        </p:nvSpPr>
        <p:spPr>
          <a:xfrm>
            <a:off x="1149900" y="1434750"/>
            <a:ext cx="99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" name="Google Shape;17;p4"/>
          <p:cNvSpPr txBox="1"/>
          <p:nvPr>
            <p:ph idx="2" type="ctrTitle"/>
          </p:nvPr>
        </p:nvSpPr>
        <p:spPr>
          <a:xfrm>
            <a:off x="615225" y="333450"/>
            <a:ext cx="540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8" name="Google Shape;18;p4"/>
          <p:cNvSpPr txBox="1"/>
          <p:nvPr>
            <p:ph idx="3" type="ctrTitle"/>
          </p:nvPr>
        </p:nvSpPr>
        <p:spPr>
          <a:xfrm>
            <a:off x="592050" y="1897875"/>
            <a:ext cx="21093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" type="subTitle"/>
          </p:nvPr>
        </p:nvSpPr>
        <p:spPr>
          <a:xfrm>
            <a:off x="568800" y="2181800"/>
            <a:ext cx="2155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0" name="Google Shape;20;p4"/>
          <p:cNvSpPr txBox="1"/>
          <p:nvPr>
            <p:ph hasCustomPrompt="1" idx="4" type="title"/>
          </p:nvPr>
        </p:nvSpPr>
        <p:spPr>
          <a:xfrm>
            <a:off x="1149900" y="2974400"/>
            <a:ext cx="99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" name="Google Shape;21;p4"/>
          <p:cNvSpPr txBox="1"/>
          <p:nvPr>
            <p:ph idx="5" type="ctrTitle"/>
          </p:nvPr>
        </p:nvSpPr>
        <p:spPr>
          <a:xfrm>
            <a:off x="592050" y="3437525"/>
            <a:ext cx="21093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6" type="subTitle"/>
          </p:nvPr>
        </p:nvSpPr>
        <p:spPr>
          <a:xfrm>
            <a:off x="568800" y="3721450"/>
            <a:ext cx="2155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3" name="Google Shape;23;p4"/>
          <p:cNvSpPr txBox="1"/>
          <p:nvPr>
            <p:ph hasCustomPrompt="1" idx="7" type="title"/>
          </p:nvPr>
        </p:nvSpPr>
        <p:spPr>
          <a:xfrm>
            <a:off x="3305700" y="1434750"/>
            <a:ext cx="99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" name="Google Shape;24;p4"/>
          <p:cNvSpPr txBox="1"/>
          <p:nvPr>
            <p:ph idx="8" type="ctrTitle"/>
          </p:nvPr>
        </p:nvSpPr>
        <p:spPr>
          <a:xfrm>
            <a:off x="2747850" y="1897875"/>
            <a:ext cx="21093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9" type="subTitle"/>
          </p:nvPr>
        </p:nvSpPr>
        <p:spPr>
          <a:xfrm>
            <a:off x="2724600" y="2181800"/>
            <a:ext cx="2155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6" name="Google Shape;26;p4"/>
          <p:cNvSpPr txBox="1"/>
          <p:nvPr>
            <p:ph hasCustomPrompt="1" idx="13" type="title"/>
          </p:nvPr>
        </p:nvSpPr>
        <p:spPr>
          <a:xfrm>
            <a:off x="3305700" y="2974400"/>
            <a:ext cx="99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7" name="Google Shape;27;p4"/>
          <p:cNvSpPr txBox="1"/>
          <p:nvPr>
            <p:ph idx="14" type="ctrTitle"/>
          </p:nvPr>
        </p:nvSpPr>
        <p:spPr>
          <a:xfrm>
            <a:off x="2747850" y="3437525"/>
            <a:ext cx="21093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idx="15" type="subTitle"/>
          </p:nvPr>
        </p:nvSpPr>
        <p:spPr>
          <a:xfrm>
            <a:off x="2724600" y="3721450"/>
            <a:ext cx="2155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29" name="Google Shape;29;p4"/>
          <p:cNvSpPr txBox="1"/>
          <p:nvPr>
            <p:ph hasCustomPrompt="1" idx="16" type="title"/>
          </p:nvPr>
        </p:nvSpPr>
        <p:spPr>
          <a:xfrm>
            <a:off x="5470096" y="1434750"/>
            <a:ext cx="99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0" name="Google Shape;30;p4"/>
          <p:cNvSpPr txBox="1"/>
          <p:nvPr>
            <p:ph idx="17" type="ctrTitle"/>
          </p:nvPr>
        </p:nvSpPr>
        <p:spPr>
          <a:xfrm>
            <a:off x="4912246" y="1897875"/>
            <a:ext cx="21093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8" type="subTitle"/>
          </p:nvPr>
        </p:nvSpPr>
        <p:spPr>
          <a:xfrm>
            <a:off x="4888996" y="2181800"/>
            <a:ext cx="2155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2" name="Google Shape;32;p4"/>
          <p:cNvSpPr txBox="1"/>
          <p:nvPr>
            <p:ph hasCustomPrompt="1" idx="19" type="title"/>
          </p:nvPr>
        </p:nvSpPr>
        <p:spPr>
          <a:xfrm>
            <a:off x="5470096" y="2974400"/>
            <a:ext cx="99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3" name="Google Shape;33;p4"/>
          <p:cNvSpPr txBox="1"/>
          <p:nvPr>
            <p:ph idx="20" type="ctrTitle"/>
          </p:nvPr>
        </p:nvSpPr>
        <p:spPr>
          <a:xfrm>
            <a:off x="4912246" y="3437525"/>
            <a:ext cx="21093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34" name="Google Shape;34;p4"/>
          <p:cNvSpPr txBox="1"/>
          <p:nvPr>
            <p:ph idx="21" type="subTitle"/>
          </p:nvPr>
        </p:nvSpPr>
        <p:spPr>
          <a:xfrm>
            <a:off x="4888996" y="3721450"/>
            <a:ext cx="2155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1">
  <p:cSld name="BIG_NUMBER_1_1_3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/>
          <p:nvPr>
            <p:ph type="ctrTitle"/>
          </p:nvPr>
        </p:nvSpPr>
        <p:spPr>
          <a:xfrm>
            <a:off x="1870200" y="2127525"/>
            <a:ext cx="5403600" cy="25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subTitle"/>
          </p:nvPr>
        </p:nvSpPr>
        <p:spPr>
          <a:xfrm>
            <a:off x="3013650" y="2454225"/>
            <a:ext cx="3116700" cy="15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38" name="Google Shape;38;p5"/>
          <p:cNvSpPr txBox="1"/>
          <p:nvPr>
            <p:ph hasCustomPrompt="1" idx="2" type="title"/>
          </p:nvPr>
        </p:nvSpPr>
        <p:spPr>
          <a:xfrm>
            <a:off x="3897150" y="1361375"/>
            <a:ext cx="13497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">
  <p:cSld name="BIG_NUMBER_1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ctrTitle"/>
          </p:nvPr>
        </p:nvSpPr>
        <p:spPr>
          <a:xfrm>
            <a:off x="615225" y="333450"/>
            <a:ext cx="540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" type="subTitle"/>
          </p:nvPr>
        </p:nvSpPr>
        <p:spPr>
          <a:xfrm>
            <a:off x="3013650" y="3216225"/>
            <a:ext cx="3116700" cy="15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EXT 2">
  <p:cSld name="BIG_NUMBER_1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ctrTitle"/>
          </p:nvPr>
        </p:nvSpPr>
        <p:spPr>
          <a:xfrm>
            <a:off x="615225" y="333450"/>
            <a:ext cx="540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" type="subTitle"/>
          </p:nvPr>
        </p:nvSpPr>
        <p:spPr>
          <a:xfrm>
            <a:off x="996675" y="2313900"/>
            <a:ext cx="3116700" cy="15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THREE COLUMNS">
  <p:cSld name="BIG_NUMBER_1_2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ctrTitle"/>
          </p:nvPr>
        </p:nvSpPr>
        <p:spPr>
          <a:xfrm>
            <a:off x="615225" y="333450"/>
            <a:ext cx="540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2" type="ctrTitle"/>
          </p:nvPr>
        </p:nvSpPr>
        <p:spPr>
          <a:xfrm>
            <a:off x="1209150" y="2894325"/>
            <a:ext cx="21093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48" name="Google Shape;48;p8"/>
          <p:cNvSpPr txBox="1"/>
          <p:nvPr>
            <p:ph idx="1" type="subTitle"/>
          </p:nvPr>
        </p:nvSpPr>
        <p:spPr>
          <a:xfrm>
            <a:off x="1304250" y="3178250"/>
            <a:ext cx="1919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9" name="Google Shape;49;p8"/>
          <p:cNvSpPr txBox="1"/>
          <p:nvPr>
            <p:ph idx="3" type="ctrTitle"/>
          </p:nvPr>
        </p:nvSpPr>
        <p:spPr>
          <a:xfrm>
            <a:off x="3517350" y="2894325"/>
            <a:ext cx="21093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612450" y="3178250"/>
            <a:ext cx="1919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1" name="Google Shape;51;p8"/>
          <p:cNvSpPr txBox="1"/>
          <p:nvPr>
            <p:ph idx="5" type="ctrTitle"/>
          </p:nvPr>
        </p:nvSpPr>
        <p:spPr>
          <a:xfrm>
            <a:off x="5825550" y="2894325"/>
            <a:ext cx="21093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5920650" y="3178250"/>
            <a:ext cx="1919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FOUR COLUMNS">
  <p:cSld name="BIG_NUMBER_1_2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ctrTitle"/>
          </p:nvPr>
        </p:nvSpPr>
        <p:spPr>
          <a:xfrm>
            <a:off x="615225" y="333450"/>
            <a:ext cx="540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5" name="Google Shape;55;p9"/>
          <p:cNvSpPr txBox="1"/>
          <p:nvPr>
            <p:ph idx="2" type="ctrTitle"/>
          </p:nvPr>
        </p:nvSpPr>
        <p:spPr>
          <a:xfrm>
            <a:off x="790539" y="1848588"/>
            <a:ext cx="17658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771075" y="2132513"/>
            <a:ext cx="180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7" name="Google Shape;57;p9"/>
          <p:cNvSpPr txBox="1"/>
          <p:nvPr>
            <p:ph idx="3" type="ctrTitle"/>
          </p:nvPr>
        </p:nvSpPr>
        <p:spPr>
          <a:xfrm>
            <a:off x="2722896" y="2839188"/>
            <a:ext cx="17658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4" type="subTitle"/>
          </p:nvPr>
        </p:nvSpPr>
        <p:spPr>
          <a:xfrm>
            <a:off x="2703432" y="3123113"/>
            <a:ext cx="180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59" name="Google Shape;59;p9"/>
          <p:cNvSpPr txBox="1"/>
          <p:nvPr>
            <p:ph idx="5" type="ctrTitle"/>
          </p:nvPr>
        </p:nvSpPr>
        <p:spPr>
          <a:xfrm>
            <a:off x="4655242" y="1848588"/>
            <a:ext cx="17658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6" type="subTitle"/>
          </p:nvPr>
        </p:nvSpPr>
        <p:spPr>
          <a:xfrm>
            <a:off x="4635778" y="2132513"/>
            <a:ext cx="180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61" name="Google Shape;61;p9"/>
          <p:cNvSpPr txBox="1"/>
          <p:nvPr>
            <p:ph idx="7" type="ctrTitle"/>
          </p:nvPr>
        </p:nvSpPr>
        <p:spPr>
          <a:xfrm>
            <a:off x="6587592" y="2839188"/>
            <a:ext cx="1765800" cy="60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Abril Fatface"/>
              <a:buNone/>
              <a:defRPr sz="1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8" type="subTitle"/>
          </p:nvPr>
        </p:nvSpPr>
        <p:spPr>
          <a:xfrm>
            <a:off x="6568128" y="3123113"/>
            <a:ext cx="180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DESIGN">
  <p:cSld name="BIG_NUMBER_1_1_1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ctrTitle"/>
          </p:nvPr>
        </p:nvSpPr>
        <p:spPr>
          <a:xfrm>
            <a:off x="615225" y="333450"/>
            <a:ext cx="540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454">
          <p15:clr>
            <a:srgbClr val="FA7B17"/>
          </p15:clr>
        </p15:guide>
        <p15:guide id="2" orient="horz" pos="340">
          <p15:clr>
            <a:srgbClr val="FA7B17"/>
          </p15:clr>
        </p15:guide>
        <p15:guide id="3" pos="5306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21" Type="http://schemas.openxmlformats.org/officeDocument/2006/relationships/theme" Target="../theme/theme2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bril Fatface"/>
              <a:buNone/>
              <a:defRPr sz="2800">
                <a:solidFill>
                  <a:schemeClr val="accent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xygen Light"/>
              <a:buChar char="●"/>
              <a:defRPr sz="1800"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○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■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●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○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■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●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xygen Light"/>
              <a:buChar char="○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xygen Light"/>
              <a:buChar char="■"/>
              <a:defRPr>
                <a:solidFill>
                  <a:schemeClr val="dk1"/>
                </a:solidFill>
                <a:latin typeface="Oxygen Light"/>
                <a:ea typeface="Oxygen Light"/>
                <a:cs typeface="Oxygen Light"/>
                <a:sym typeface="Oxygen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png"/><Relationship Id="rId10" Type="http://schemas.openxmlformats.org/officeDocument/2006/relationships/image" Target="../media/image3.png"/><Relationship Id="rId1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ctrTitle"/>
          </p:nvPr>
        </p:nvSpPr>
        <p:spPr>
          <a:xfrm>
            <a:off x="891938" y="888225"/>
            <a:ext cx="51573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A1C448"/>
                </a:solidFill>
              </a:rPr>
              <a:t>Urban and Rural Purchasing Patterns of SNAP Participants in North Carolina</a:t>
            </a:r>
            <a:endParaRPr sz="3300"/>
          </a:p>
        </p:txBody>
      </p:sp>
      <p:sp>
        <p:nvSpPr>
          <p:cNvPr id="133" name="Google Shape;133;p21"/>
          <p:cNvSpPr txBox="1"/>
          <p:nvPr>
            <p:ph idx="1" type="subTitle"/>
          </p:nvPr>
        </p:nvSpPr>
        <p:spPr>
          <a:xfrm>
            <a:off x="765088" y="2868375"/>
            <a:ext cx="5682300" cy="138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Amy Lo </a:t>
            </a:r>
            <a:endParaRPr sz="1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UNC </a:t>
            </a:r>
            <a:r>
              <a:rPr lang="en" sz="1200"/>
              <a:t>Undergraduate Student, Department of Nutrition</a:t>
            </a:r>
            <a:endParaRPr sz="12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75"/>
              <a:buFont typeface="Arial"/>
              <a:buNone/>
            </a:pPr>
            <a:r>
              <a:rPr lang="en" sz="1200"/>
              <a:t>Faculty Adviser: Shu Wen Ng, PhD, Department of Nutrition</a:t>
            </a:r>
            <a:endParaRPr sz="1200"/>
          </a:p>
        </p:txBody>
      </p:sp>
      <p:pic>
        <p:nvPicPr>
          <p:cNvPr id="134" name="Google Shape;13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1575" y="0"/>
            <a:ext cx="1998375" cy="3157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9745" y="2643400"/>
            <a:ext cx="1109925" cy="1260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20452" y="3981975"/>
            <a:ext cx="1109925" cy="1206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0655035">
            <a:off x="7066130" y="-826565"/>
            <a:ext cx="2500839" cy="2471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2369999">
            <a:off x="515588" y="4212270"/>
            <a:ext cx="977225" cy="991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00951" y="-116462"/>
            <a:ext cx="1165324" cy="105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2221433">
            <a:off x="-239371" y="2575336"/>
            <a:ext cx="1649503" cy="346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183023" y="3954975"/>
            <a:ext cx="1374378" cy="126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-120523" y="2097615"/>
            <a:ext cx="1109925" cy="1323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903025" y="818159"/>
            <a:ext cx="2356676" cy="3136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/>
          <p:nvPr/>
        </p:nvSpPr>
        <p:spPr>
          <a:xfrm>
            <a:off x="5532900" y="331500"/>
            <a:ext cx="3108300" cy="2797500"/>
          </a:xfrm>
          <a:prstGeom prst="rect">
            <a:avLst/>
          </a:prstGeom>
          <a:noFill/>
          <a:ln cap="flat" cmpd="sng" w="9525">
            <a:solidFill>
              <a:srgbClr val="657C2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22"/>
          <p:cNvSpPr txBox="1"/>
          <p:nvPr>
            <p:ph idx="2" type="ctrTitle"/>
          </p:nvPr>
        </p:nvSpPr>
        <p:spPr>
          <a:xfrm>
            <a:off x="7103900" y="1885009"/>
            <a:ext cx="1408500" cy="48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Compare</a:t>
            </a:r>
            <a:endParaRPr sz="1800"/>
          </a:p>
        </p:txBody>
      </p:sp>
      <p:sp>
        <p:nvSpPr>
          <p:cNvPr id="150" name="Google Shape;150;p22"/>
          <p:cNvSpPr/>
          <p:nvPr/>
        </p:nvSpPr>
        <p:spPr>
          <a:xfrm>
            <a:off x="7354523" y="1037850"/>
            <a:ext cx="738300" cy="752100"/>
          </a:xfrm>
          <a:prstGeom prst="ellipse">
            <a:avLst/>
          </a:prstGeom>
          <a:solidFill>
            <a:srgbClr val="EA9999">
              <a:alpha val="2857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2"/>
          <p:cNvSpPr txBox="1"/>
          <p:nvPr>
            <p:ph idx="1" type="subTitle"/>
          </p:nvPr>
        </p:nvSpPr>
        <p:spPr>
          <a:xfrm>
            <a:off x="7145300" y="2107955"/>
            <a:ext cx="1325700" cy="93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Compare urban and rural SNAP participant purchases by food category</a:t>
            </a:r>
            <a:endParaRPr sz="1100"/>
          </a:p>
        </p:txBody>
      </p:sp>
      <p:sp>
        <p:nvSpPr>
          <p:cNvPr id="152" name="Google Shape;152;p22"/>
          <p:cNvSpPr txBox="1"/>
          <p:nvPr>
            <p:ph idx="3" type="ctrTitle"/>
          </p:nvPr>
        </p:nvSpPr>
        <p:spPr>
          <a:xfrm>
            <a:off x="5609075" y="1883346"/>
            <a:ext cx="1659900" cy="4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COVID-19</a:t>
            </a:r>
            <a:endParaRPr sz="1800"/>
          </a:p>
        </p:txBody>
      </p:sp>
      <p:sp>
        <p:nvSpPr>
          <p:cNvPr id="153" name="Google Shape;153;p22"/>
          <p:cNvSpPr txBox="1"/>
          <p:nvPr>
            <p:ph idx="4" type="subTitle"/>
          </p:nvPr>
        </p:nvSpPr>
        <p:spPr>
          <a:xfrm>
            <a:off x="5683937" y="2107151"/>
            <a:ext cx="1510200" cy="63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Examine the effects of COVID-19 on any existing disparities between urban and rural food purchases</a:t>
            </a:r>
            <a:endParaRPr sz="1100"/>
          </a:p>
        </p:txBody>
      </p:sp>
      <p:sp>
        <p:nvSpPr>
          <p:cNvPr id="154" name="Google Shape;154;p22"/>
          <p:cNvSpPr/>
          <p:nvPr/>
        </p:nvSpPr>
        <p:spPr>
          <a:xfrm>
            <a:off x="6060662" y="1012188"/>
            <a:ext cx="738300" cy="757800"/>
          </a:xfrm>
          <a:prstGeom prst="ellipse">
            <a:avLst/>
          </a:prstGeom>
          <a:solidFill>
            <a:srgbClr val="A1C448">
              <a:alpha val="34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5" name="Google Shape;15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3527" y="1050818"/>
            <a:ext cx="780299" cy="72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9813" y="1047848"/>
            <a:ext cx="738419" cy="7313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2"/>
          <p:cNvCxnSpPr/>
          <p:nvPr/>
        </p:nvCxnSpPr>
        <p:spPr>
          <a:xfrm flipH="1" rot="10800000">
            <a:off x="731475" y="695250"/>
            <a:ext cx="8448600" cy="2460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8" name="Google Shape;158;p22"/>
          <p:cNvSpPr txBox="1"/>
          <p:nvPr>
            <p:ph type="ctrTitle"/>
          </p:nvPr>
        </p:nvSpPr>
        <p:spPr>
          <a:xfrm>
            <a:off x="615225" y="1147650"/>
            <a:ext cx="4929300" cy="160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Research </a:t>
            </a:r>
            <a:r>
              <a:rPr lang="en">
                <a:highlight>
                  <a:schemeClr val="lt1"/>
                </a:highlight>
              </a:rPr>
              <a:t>Question: </a:t>
            </a:r>
            <a:r>
              <a:rPr lang="en"/>
              <a:t>How do rural and urban NC SNAP purchases differ?How do sociodemographic &amp; food environments affect purchasing?</a:t>
            </a:r>
            <a:endParaRPr/>
          </a:p>
        </p:txBody>
      </p:sp>
      <p:sp>
        <p:nvSpPr>
          <p:cNvPr id="159" name="Google Shape;159;p22"/>
          <p:cNvSpPr txBox="1"/>
          <p:nvPr>
            <p:ph type="ctrTitle"/>
          </p:nvPr>
        </p:nvSpPr>
        <p:spPr>
          <a:xfrm>
            <a:off x="615225" y="2853625"/>
            <a:ext cx="7676700" cy="189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</a:rPr>
              <a:t>Why is it important? </a:t>
            </a:r>
            <a:r>
              <a:rPr lang="en" sz="1700"/>
              <a:t>Rural food </a:t>
            </a:r>
            <a:r>
              <a:rPr lang="en" sz="1700"/>
              <a:t>environments</a:t>
            </a:r>
            <a:r>
              <a:rPr lang="en" sz="1700"/>
              <a:t> tend to be less conducive to healthy diets, but we want to be able to quantify these effects on vulnerable populations.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Food retail policy and future interventions can effectively target the right populations based on evidence from this and other similar studies.</a:t>
            </a:r>
            <a:endParaRPr sz="1700"/>
          </a:p>
        </p:txBody>
      </p:sp>
      <p:sp>
        <p:nvSpPr>
          <p:cNvPr id="160" name="Google Shape;160;p22"/>
          <p:cNvSpPr txBox="1"/>
          <p:nvPr>
            <p:ph type="ctrTitle"/>
          </p:nvPr>
        </p:nvSpPr>
        <p:spPr>
          <a:xfrm>
            <a:off x="6354900" y="331500"/>
            <a:ext cx="1464300" cy="75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highlight>
                  <a:schemeClr val="lt1"/>
                </a:highlight>
              </a:rPr>
              <a:t>AIMS</a:t>
            </a:r>
            <a:endParaRPr sz="3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3"/>
          <p:cNvSpPr/>
          <p:nvPr/>
        </p:nvSpPr>
        <p:spPr>
          <a:xfrm>
            <a:off x="5473200" y="2006075"/>
            <a:ext cx="3161100" cy="24657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3"/>
          <p:cNvSpPr/>
          <p:nvPr/>
        </p:nvSpPr>
        <p:spPr>
          <a:xfrm>
            <a:off x="5473200" y="540000"/>
            <a:ext cx="3161100" cy="1254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3"/>
          <p:cNvSpPr txBox="1"/>
          <p:nvPr>
            <p:ph type="ctrTitle"/>
          </p:nvPr>
        </p:nvSpPr>
        <p:spPr>
          <a:xfrm>
            <a:off x="615225" y="333450"/>
            <a:ext cx="5403600" cy="6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Preliminary Descriptives</a:t>
            </a:r>
            <a:endParaRPr/>
          </a:p>
        </p:txBody>
      </p:sp>
      <p:sp>
        <p:nvSpPr>
          <p:cNvPr id="168" name="Google Shape;168;p23"/>
          <p:cNvSpPr txBox="1"/>
          <p:nvPr>
            <p:ph idx="1" type="body"/>
          </p:nvPr>
        </p:nvSpPr>
        <p:spPr>
          <a:xfrm>
            <a:off x="720000" y="3739375"/>
            <a:ext cx="4445400" cy="12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/>
              <a:t>Next Steps: C</a:t>
            </a:r>
            <a:r>
              <a:rPr lang="en" sz="1400"/>
              <a:t>onducting analyses with additional </a:t>
            </a:r>
            <a:r>
              <a:rPr lang="en" sz="1400"/>
              <a:t>contextual</a:t>
            </a:r>
            <a:r>
              <a:rPr lang="en" sz="1400"/>
              <a:t> data given store locations to understand how the socio-demographics and food environment characteristics might be associated with purchase outcomes. </a:t>
            </a:r>
            <a:r>
              <a:rPr b="1" i="1" lang="en" sz="1600">
                <a:latin typeface="Oxygen"/>
                <a:ea typeface="Oxygen"/>
                <a:cs typeface="Oxygen"/>
                <a:sym typeface="Oxygen"/>
              </a:rPr>
              <a:t>Results to come!</a:t>
            </a:r>
            <a:endParaRPr b="1" i="1" sz="1600"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169" name="Google Shape;169;p23"/>
          <p:cNvSpPr txBox="1"/>
          <p:nvPr>
            <p:ph idx="2" type="body"/>
          </p:nvPr>
        </p:nvSpPr>
        <p:spPr>
          <a:xfrm>
            <a:off x="5325600" y="142950"/>
            <a:ext cx="3308700" cy="16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-298450" lvl="0" marL="457200" rtl="0" algn="l">
              <a:spcBef>
                <a:spcPts val="160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Data spans October 2019 to December 2020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North Carolina stores are classified as either rural or urban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We will layer on contextual information in the future - these are not final results</a:t>
            </a:r>
            <a:endParaRPr sz="1100"/>
          </a:p>
        </p:txBody>
      </p:sp>
      <p:pic>
        <p:nvPicPr>
          <p:cNvPr id="170" name="Google Shape;170;p23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849" y="939750"/>
            <a:ext cx="4527699" cy="279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3"/>
          <p:cNvSpPr txBox="1"/>
          <p:nvPr/>
        </p:nvSpPr>
        <p:spPr>
          <a:xfrm>
            <a:off x="2527625" y="2590625"/>
            <a:ext cx="2679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xygen Light"/>
                <a:ea typeface="Oxygen Light"/>
                <a:cs typeface="Oxygen Light"/>
                <a:sym typeface="Oxygen Light"/>
              </a:rPr>
              <a:t>March 10th 2020 - NC Declares State of Emergency</a:t>
            </a:r>
            <a:endParaRPr sz="800">
              <a:latin typeface="Oxygen Light"/>
              <a:ea typeface="Oxygen Light"/>
              <a:cs typeface="Oxygen Light"/>
              <a:sym typeface="Oxygen Light"/>
            </a:endParaRPr>
          </a:p>
        </p:txBody>
      </p:sp>
      <p:sp>
        <p:nvSpPr>
          <p:cNvPr id="172" name="Google Shape;172;p23"/>
          <p:cNvSpPr txBox="1"/>
          <p:nvPr/>
        </p:nvSpPr>
        <p:spPr>
          <a:xfrm>
            <a:off x="2935650" y="2382500"/>
            <a:ext cx="2919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xygen Light"/>
                <a:ea typeface="Oxygen Light"/>
                <a:cs typeface="Oxygen Light"/>
                <a:sym typeface="Oxygen Light"/>
              </a:rPr>
              <a:t>March 30th 2020 - NC Stay at Home Order Declared</a:t>
            </a:r>
            <a:endParaRPr sz="1200">
              <a:latin typeface="Oxygen Light"/>
              <a:ea typeface="Oxygen Light"/>
              <a:cs typeface="Oxygen Light"/>
              <a:sym typeface="Oxygen Light"/>
            </a:endParaRPr>
          </a:p>
        </p:txBody>
      </p:sp>
      <p:cxnSp>
        <p:nvCxnSpPr>
          <p:cNvPr id="173" name="Google Shape;173;p23"/>
          <p:cNvCxnSpPr>
            <a:stCxn id="171" idx="1"/>
          </p:cNvCxnSpPr>
          <p:nvPr/>
        </p:nvCxnSpPr>
        <p:spPr>
          <a:xfrm rot="10800000">
            <a:off x="2491025" y="2498525"/>
            <a:ext cx="36600" cy="24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4" name="Google Shape;174;p23"/>
          <p:cNvCxnSpPr>
            <a:stCxn id="172" idx="1"/>
          </p:cNvCxnSpPr>
          <p:nvPr/>
        </p:nvCxnSpPr>
        <p:spPr>
          <a:xfrm rot="10800000">
            <a:off x="2784150" y="2344700"/>
            <a:ext cx="151500" cy="191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5" name="Google Shape;175;p23"/>
          <p:cNvSpPr txBox="1"/>
          <p:nvPr>
            <p:ph idx="2" type="body"/>
          </p:nvPr>
        </p:nvSpPr>
        <p:spPr>
          <a:xfrm>
            <a:off x="5325600" y="2129275"/>
            <a:ext cx="3308700" cy="222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The current literature does not examine subpopulations within the SNAP program. Identifying differences among SNAP participants can better tailor the SNAP program based on location and residence.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SNAP will be </a:t>
            </a:r>
            <a:r>
              <a:rPr b="1" lang="en" sz="1100">
                <a:latin typeface="Oxygen"/>
                <a:ea typeface="Oxygen"/>
                <a:cs typeface="Oxygen"/>
                <a:sym typeface="Oxygen"/>
              </a:rPr>
              <a:t>more effective </a:t>
            </a:r>
            <a:r>
              <a:rPr lang="en" sz="1100"/>
              <a:t>in the long run because of research like this (Making better use of taxpayer dollars)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Research on food environments will improve options and access for everyone</a:t>
            </a:r>
            <a:endParaRPr sz="11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OD DAY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1C448"/>
      </a:accent1>
      <a:accent2>
        <a:srgbClr val="657C2B"/>
      </a:accent2>
      <a:accent3>
        <a:srgbClr val="DFEBC0"/>
      </a:accent3>
      <a:accent4>
        <a:srgbClr val="F7D1D1"/>
      </a:accent4>
      <a:accent5>
        <a:srgbClr val="F9E2E2"/>
      </a:accent5>
      <a:accent6>
        <a:srgbClr val="D24141"/>
      </a:accent6>
      <a:hlink>
        <a:srgbClr val="A1C44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