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97"/>
    <p:restoredTop sz="94599"/>
  </p:normalViewPr>
  <p:slideViewPr>
    <p:cSldViewPr snapToGrid="0" snapToObjects="1">
      <p:cViewPr varScale="1">
        <p:scale>
          <a:sx n="68" d="100"/>
          <a:sy n="68" d="100"/>
        </p:scale>
        <p:origin x="21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64ED255-0071-CA47-AC88-7E4B919DF249}" type="datetimeFigureOut">
              <a:rPr lang="en-US" smtClean="0"/>
              <a:t>8/17/21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311299F-628E-374C-845F-66B8CC3D5AF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60833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D255-0071-CA47-AC88-7E4B919DF249}" type="datetimeFigureOut">
              <a:rPr lang="en-US" smtClean="0"/>
              <a:t>8/17/21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299F-628E-374C-845F-66B8CC3D5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8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D255-0071-CA47-AC88-7E4B919DF249}" type="datetimeFigureOut">
              <a:rPr lang="en-US" smtClean="0"/>
              <a:t>8/17/21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299F-628E-374C-845F-66B8CC3D5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1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D255-0071-CA47-AC88-7E4B919DF249}" type="datetimeFigureOut">
              <a:rPr lang="en-US" smtClean="0"/>
              <a:t>8/17/21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299F-628E-374C-845F-66B8CC3D5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8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4ED255-0071-CA47-AC88-7E4B919DF249}" type="datetimeFigureOut">
              <a:rPr lang="en-US" smtClean="0"/>
              <a:t>8/17/21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11299F-628E-374C-845F-66B8CC3D5A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86760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D255-0071-CA47-AC88-7E4B919DF249}" type="datetimeFigureOut">
              <a:rPr lang="en-US" smtClean="0"/>
              <a:t>8/17/21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299F-628E-374C-845F-66B8CC3D5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52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D255-0071-CA47-AC88-7E4B919DF249}" type="datetimeFigureOut">
              <a:rPr lang="en-US" smtClean="0"/>
              <a:t>8/17/21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299F-628E-374C-845F-66B8CC3D5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6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D255-0071-CA47-AC88-7E4B919DF249}" type="datetimeFigureOut">
              <a:rPr lang="en-US" smtClean="0"/>
              <a:t>8/17/21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299F-628E-374C-845F-66B8CC3D5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6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D255-0071-CA47-AC88-7E4B919DF249}" type="datetimeFigureOut">
              <a:rPr lang="en-US" smtClean="0"/>
              <a:t>8/17/21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1299F-628E-374C-845F-66B8CC3D5A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5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4ED255-0071-CA47-AC88-7E4B919DF249}" type="datetimeFigureOut">
              <a:rPr lang="en-US" smtClean="0"/>
              <a:t>8/17/21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11299F-628E-374C-845F-66B8CC3D5A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3565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4ED255-0071-CA47-AC88-7E4B919DF249}" type="datetimeFigureOut">
              <a:rPr lang="en-US" smtClean="0"/>
              <a:t>8/17/21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11299F-628E-374C-845F-66B8CC3D5A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714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64ED255-0071-CA47-AC88-7E4B919DF249}" type="datetimeFigureOut">
              <a:rPr lang="en-US" smtClean="0"/>
              <a:t>8/17/21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7311299F-628E-374C-845F-66B8CC3D5A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044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7329C-8C38-6C40-A5E5-A7EC0C02C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1157" y="724704"/>
            <a:ext cx="8509153" cy="2098226"/>
          </a:xfrm>
        </p:spPr>
        <p:txBody>
          <a:bodyPr/>
          <a:lstStyle/>
          <a:p>
            <a:r>
              <a:rPr lang="en-US" sz="3200" b="1" dirty="0">
                <a:solidFill>
                  <a:schemeClr val="tx2">
                    <a:lumMod val="50000"/>
                  </a:schemeClr>
                </a:solidFill>
              </a:rPr>
              <a:t>Targeting Inflammation Resolution in Obesity: </a:t>
            </a:r>
            <a:br>
              <a:rPr lang="en-US" sz="3200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400" b="1" cap="none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The Effect Of SPM Supplementation On Immune Function In Individuals With Obesity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431DC2-1C28-D342-A9D9-F1E02DD916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898" y="5155491"/>
            <a:ext cx="6831673" cy="1086237"/>
          </a:xfrm>
        </p:spPr>
        <p:txBody>
          <a:bodyPr>
            <a:normAutofit fontScale="62500" lnSpcReduction="20000"/>
          </a:bodyPr>
          <a:lstStyle/>
          <a:p>
            <a:r>
              <a:rPr lang="en-US" sz="2600" dirty="0"/>
              <a:t>Jennifer Regan</a:t>
            </a:r>
          </a:p>
          <a:p>
            <a:r>
              <a:rPr lang="en-US" sz="2600" dirty="0"/>
              <a:t>B.S.P.H Nutrition</a:t>
            </a:r>
          </a:p>
          <a:p>
            <a:r>
              <a:rPr lang="en-US" sz="2600" dirty="0"/>
              <a:t>Dr. S. Raza Shaikh, PhD</a:t>
            </a:r>
          </a:p>
          <a:p>
            <a:r>
              <a:rPr lang="en-US" sz="2600" dirty="0"/>
              <a:t>Department of Nutrition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6347B50-1EA9-544E-AB98-DA261840CD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594" t="23644" r="13943" b="24213"/>
          <a:stretch/>
        </p:blipFill>
        <p:spPr>
          <a:xfrm>
            <a:off x="6292958" y="2900544"/>
            <a:ext cx="2389539" cy="22014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06966D2-C802-5143-A3BF-FBF702E3F0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9214"/>
          <a:stretch/>
        </p:blipFill>
        <p:spPr>
          <a:xfrm rot="10800000">
            <a:off x="3522417" y="2900544"/>
            <a:ext cx="2384170" cy="221342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5F7380-63C9-9B41-A700-342A199F966F}"/>
              </a:ext>
            </a:extLst>
          </p:cNvPr>
          <p:cNvSpPr txBox="1"/>
          <p:nvPr/>
        </p:nvSpPr>
        <p:spPr>
          <a:xfrm>
            <a:off x="2632364" y="10945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A897A-C7A0-144E-999B-7C066C88B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4059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Project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D44D2-29E3-DF47-8582-D2963D59F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62636"/>
            <a:ext cx="9601200" cy="45182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assess the effects of supplementation with omega-3 polyunsaturated fatty acid derivatives, known as specialized pro-resolving mediators (SPMs), on the immune function of individuals with obesity</a:t>
            </a:r>
          </a:p>
          <a:p>
            <a:r>
              <a:rPr lang="en-US" dirty="0"/>
              <a:t>Significance:</a:t>
            </a:r>
          </a:p>
          <a:p>
            <a:pPr lvl="1"/>
            <a:r>
              <a:rPr lang="en-US" dirty="0"/>
              <a:t>Existing research has shown that individuals with obesity exhibit lower levels of SPMs at baseline</a:t>
            </a:r>
          </a:p>
          <a:p>
            <a:pPr lvl="1"/>
            <a:r>
              <a:rPr lang="en-US" dirty="0"/>
              <a:t>Research has also showed that obesity results in impaired immune function</a:t>
            </a:r>
          </a:p>
          <a:p>
            <a:pPr lvl="1"/>
            <a:r>
              <a:rPr lang="en-US" dirty="0"/>
              <a:t>It has been hypothesized that this impaired immunity may be due to excessive inflammation which may be resolved by increasing SPM levels</a:t>
            </a:r>
          </a:p>
          <a:p>
            <a:pPr marL="530352" lvl="1" indent="0">
              <a:buNone/>
            </a:pPr>
            <a:endParaRPr lang="en-US" dirty="0"/>
          </a:p>
          <a:p>
            <a:pPr marL="530352" lvl="1" indent="0">
              <a:buNone/>
            </a:pPr>
            <a:r>
              <a:rPr lang="en-US" dirty="0"/>
              <a:t>Therefore, investigating whether supplementation to increase SPM levels in obese individuals helps to resolve excessive inflammation in individuals with obesity is a crucial research area</a:t>
            </a:r>
          </a:p>
        </p:txBody>
      </p:sp>
    </p:spTree>
    <p:extLst>
      <p:ext uri="{BB962C8B-B14F-4D97-AF65-F5344CB8AC3E}">
        <p14:creationId xmlns:p14="http://schemas.microsoft.com/office/powerpoint/2010/main" val="3846873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40506-3C63-334F-ABA0-568144A01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784412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AACD7-3475-2246-8378-C23CF1298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9255" y="1422070"/>
            <a:ext cx="5754922" cy="1685203"/>
          </a:xfrm>
        </p:spPr>
        <p:txBody>
          <a:bodyPr>
            <a:normAutofit/>
          </a:bodyPr>
          <a:lstStyle/>
          <a:p>
            <a:r>
              <a:rPr lang="en-US" sz="1600" dirty="0"/>
              <a:t>Through analysis of plasma from patients pre- and post- supplementation, the supplement was found to significantly increase levels of circulating specialized pro-resolving mediator (SPM), </a:t>
            </a:r>
            <a:r>
              <a:rPr lang="en-US" sz="1600" dirty="0" err="1"/>
              <a:t>Resolvin</a:t>
            </a:r>
            <a:r>
              <a:rPr lang="en-US" sz="1600" dirty="0"/>
              <a:t> E1 (as seen in Figure 1)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94A3F2-869E-6A46-A82C-D04FAE623F2F}"/>
              </a:ext>
            </a:extLst>
          </p:cNvPr>
          <p:cNvSpPr/>
          <p:nvPr/>
        </p:nvSpPr>
        <p:spPr>
          <a:xfrm>
            <a:off x="8988016" y="4564004"/>
            <a:ext cx="26470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Figure 2. compares antibody (IgG) levels pre- and post-supplementation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2C9E871-F258-D54C-903D-3B5C1B10FB7D}"/>
              </a:ext>
            </a:extLst>
          </p:cNvPr>
          <p:cNvSpPr txBox="1">
            <a:spLocks/>
          </p:cNvSpPr>
          <p:nvPr/>
        </p:nvSpPr>
        <p:spPr>
          <a:xfrm>
            <a:off x="684407" y="5270401"/>
            <a:ext cx="10975586" cy="18422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800" dirty="0"/>
              <a:t>These results could indicate that the SPM supplement had the effect of increasing the cells’ ability to resolve the inflammation resulting from the simulated infection </a:t>
            </a:r>
          </a:p>
          <a:p>
            <a:pPr marL="0" indent="0">
              <a:buFont typeface="Franklin Gothic Book" panose="020B0503020102020204" pitchFamily="34" charset="0"/>
              <a:buNone/>
            </a:pP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32502FF-71B5-4049-9891-6989746C5FC9}"/>
              </a:ext>
            </a:extLst>
          </p:cNvPr>
          <p:cNvSpPr txBox="1">
            <a:spLocks/>
          </p:cNvSpPr>
          <p:nvPr/>
        </p:nvSpPr>
        <p:spPr>
          <a:xfrm>
            <a:off x="3102964" y="2442608"/>
            <a:ext cx="5738631" cy="2032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A significant difference was found in patient samples pre- and post-supplementation for samples exposed to substances which simulate infection (see Figure 2) in order to assess immune function pre- and post-supplementation </a:t>
            </a:r>
          </a:p>
          <a:p>
            <a:pPr lvl="1"/>
            <a:r>
              <a:rPr lang="en-US" sz="1600" dirty="0"/>
              <a:t>Antibody levels (IgG), indicative of immune response to simulated infection, were lower on day 14 of cell culture</a:t>
            </a:r>
          </a:p>
          <a:p>
            <a:pPr marL="0" indent="0">
              <a:buFont typeface="Franklin Gothic Book" panose="020B0503020102020204" pitchFamily="34" charset="0"/>
              <a:buNone/>
            </a:pP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4D9E9C-EAF2-464B-83C9-3E5DFCB4D4C5}"/>
              </a:ext>
            </a:extLst>
          </p:cNvPr>
          <p:cNvSpPr/>
          <p:nvPr/>
        </p:nvSpPr>
        <p:spPr>
          <a:xfrm>
            <a:off x="823545" y="4352257"/>
            <a:ext cx="2368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Figure 1. compares </a:t>
            </a:r>
            <a:r>
              <a:rPr lang="en-US" sz="1400" dirty="0" err="1">
                <a:solidFill>
                  <a:schemeClr val="bg2">
                    <a:lumMod val="25000"/>
                  </a:schemeClr>
                </a:solidFill>
              </a:rPr>
              <a:t>Resolvin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</a:rPr>
              <a:t> E1 plasma levels pre- and post-supplementation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B7EB82B-B39B-1040-B511-292B03A6FE90}"/>
              </a:ext>
            </a:extLst>
          </p:cNvPr>
          <p:cNvSpPr txBox="1">
            <a:spLocks/>
          </p:cNvSpPr>
          <p:nvPr/>
        </p:nvSpPr>
        <p:spPr>
          <a:xfrm>
            <a:off x="3102964" y="4243224"/>
            <a:ext cx="5738631" cy="112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This result indicates that immune function pre- and post-supplementation was significantly increased, as indicated by post-supplement levels of antibodies being lower on day 14 of cell culture</a:t>
            </a:r>
          </a:p>
          <a:p>
            <a:pPr marL="0" indent="0">
              <a:buFont typeface="Franklin Gothic Book" panose="020B0503020102020204" pitchFamily="34" charset="0"/>
              <a:buNone/>
            </a:pPr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207D081-63C5-C542-943F-F9A7913A9B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263" y="1459826"/>
            <a:ext cx="2171700" cy="29337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7104FF-439D-B84D-B121-FABFDCE8F9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7944" y="1459826"/>
            <a:ext cx="2425700" cy="306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52299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{220008E9-CE64-0942-B1FD-74BFC6A4AC1F}tf10001072</Template>
  <TotalTime>214</TotalTime>
  <Words>315</Words>
  <Application>Microsoft Macintosh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Franklin Gothic Book</vt:lpstr>
      <vt:lpstr>Crop</vt:lpstr>
      <vt:lpstr>Targeting Inflammation Resolution in Obesity:  The Effect Of SPM Supplementation On Immune Function In Individuals With Obesity</vt:lpstr>
      <vt:lpstr>Project Aims</vt:lpstr>
      <vt:lpstr>Results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Targeting Inflammation Resolution in Obesity:  The Effect Of SPM Supplementation On Immune Function In Individuals With Obesity</dc:title>
  <dc:creator>Regan, Jennifer</dc:creator>
  <cp:lastModifiedBy>Regan, Jennifer</cp:lastModifiedBy>
  <cp:revision>18</cp:revision>
  <dcterms:created xsi:type="dcterms:W3CDTF">2021-08-11T23:26:42Z</dcterms:created>
  <dcterms:modified xsi:type="dcterms:W3CDTF">2021-08-17T15:32:51Z</dcterms:modified>
</cp:coreProperties>
</file>