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9" r:id="rId1"/>
  </p:sldMasterIdLst>
  <p:notesMasterIdLst>
    <p:notesMasterId r:id="rId5"/>
  </p:notesMasterIdLst>
  <p:sldIdLst>
    <p:sldId id="256" r:id="rId2"/>
    <p:sldId id="258" r:id="rId3"/>
    <p:sldId id="25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06"/>
    <p:restoredTop sz="94676"/>
  </p:normalViewPr>
  <p:slideViewPr>
    <p:cSldViewPr snapToGrid="0" snapToObjects="1" showGuides="1">
      <p:cViewPr varScale="1">
        <p:scale>
          <a:sx n="101" d="100"/>
          <a:sy n="101" d="100"/>
        </p:scale>
        <p:origin x="6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8A5A33-D970-2A4A-AB0B-0D174EDCE36E}" type="datetimeFigureOut">
              <a:rPr lang="en-US" smtClean="0"/>
              <a:t>8/19/21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9C073B-9805-7441-AC96-4C294EAA65EA}" type="slidenum">
              <a:rPr lang="en-US" smtClean="0"/>
              <a:t>‹#›</a:t>
            </a:fld>
            <a:endParaRPr lang="en-US"/>
          </a:p>
        </p:txBody>
      </p:sp>
    </p:spTree>
    <p:extLst>
      <p:ext uri="{BB962C8B-B14F-4D97-AF65-F5344CB8AC3E}">
        <p14:creationId xmlns:p14="http://schemas.microsoft.com/office/powerpoint/2010/main" val="4128626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our.unc.edu/fund/surf/preparatio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https://our.unc.edu/fund/surf/preparation/</a:t>
            </a:r>
            <a:r>
              <a:rPr lang="en-US" dirty="0"/>
              <a:t> </a:t>
            </a:r>
          </a:p>
          <a:p>
            <a:endParaRPr lang="en-US" dirty="0"/>
          </a:p>
        </p:txBody>
      </p:sp>
      <p:sp>
        <p:nvSpPr>
          <p:cNvPr id="4" name="Slide Number Placeholder 3"/>
          <p:cNvSpPr>
            <a:spLocks noGrp="1"/>
          </p:cNvSpPr>
          <p:nvPr>
            <p:ph type="sldNum" sz="quarter" idx="5"/>
          </p:nvPr>
        </p:nvSpPr>
        <p:spPr/>
        <p:txBody>
          <a:bodyPr/>
          <a:lstStyle/>
          <a:p>
            <a:fld id="{CD9C073B-9805-7441-AC96-4C294EAA65EA}" type="slidenum">
              <a:rPr lang="en-US" smtClean="0"/>
              <a:t>1</a:t>
            </a:fld>
            <a:endParaRPr lang="en-US"/>
          </a:p>
        </p:txBody>
      </p:sp>
    </p:spTree>
    <p:extLst>
      <p:ext uri="{BB962C8B-B14F-4D97-AF65-F5344CB8AC3E}">
        <p14:creationId xmlns:p14="http://schemas.microsoft.com/office/powerpoint/2010/main" val="2742214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557D1C-C741-2949-AB99-5C56FE3C040A}" type="datetimeFigureOut">
              <a:rPr lang="en-US" smtClean="0"/>
              <a:t>8/19/21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C9531-76F9-3042-BCB0-16D2A4BA6A9D}" type="slidenum">
              <a:rPr lang="en-US" smtClean="0"/>
              <a:t>‹#›</a:t>
            </a:fld>
            <a:endParaRPr lang="en-US"/>
          </a:p>
        </p:txBody>
      </p:sp>
    </p:spTree>
    <p:extLst>
      <p:ext uri="{BB962C8B-B14F-4D97-AF65-F5344CB8AC3E}">
        <p14:creationId xmlns:p14="http://schemas.microsoft.com/office/powerpoint/2010/main" val="89167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557D1C-C741-2949-AB99-5C56FE3C040A}" type="datetimeFigureOut">
              <a:rPr lang="en-US" smtClean="0"/>
              <a:t>8/19/21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BC9531-76F9-3042-BCB0-16D2A4BA6A9D}" type="slidenum">
              <a:rPr lang="en-US" smtClean="0"/>
              <a:t>‹#›</a:t>
            </a:fld>
            <a:endParaRPr lang="en-US"/>
          </a:p>
        </p:txBody>
      </p:sp>
    </p:spTree>
    <p:extLst>
      <p:ext uri="{BB962C8B-B14F-4D97-AF65-F5344CB8AC3E}">
        <p14:creationId xmlns:p14="http://schemas.microsoft.com/office/powerpoint/2010/main" val="328316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557D1C-C741-2949-AB99-5C56FE3C040A}" type="datetimeFigureOut">
              <a:rPr lang="en-US" smtClean="0"/>
              <a:t>8/19/21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BC9531-76F9-3042-BCB0-16D2A4BA6A9D}" type="slidenum">
              <a:rPr lang="en-US" smtClean="0"/>
              <a:t>‹#›</a:t>
            </a:fld>
            <a:endParaRPr lang="en-US"/>
          </a:p>
        </p:txBody>
      </p:sp>
    </p:spTree>
    <p:extLst>
      <p:ext uri="{BB962C8B-B14F-4D97-AF65-F5344CB8AC3E}">
        <p14:creationId xmlns:p14="http://schemas.microsoft.com/office/powerpoint/2010/main" val="3749229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57D1C-C741-2949-AB99-5C56FE3C040A}" type="datetimeFigureOut">
              <a:rPr lang="en-US" smtClean="0"/>
              <a:t>8/19/21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C9531-76F9-3042-BCB0-16D2A4BA6A9D}" type="slidenum">
              <a:rPr lang="en-US" smtClean="0"/>
              <a:t>‹#›</a:t>
            </a:fld>
            <a:endParaRPr lang="en-US"/>
          </a:p>
        </p:txBody>
      </p:sp>
    </p:spTree>
    <p:extLst>
      <p:ext uri="{BB962C8B-B14F-4D97-AF65-F5344CB8AC3E}">
        <p14:creationId xmlns:p14="http://schemas.microsoft.com/office/powerpoint/2010/main" val="3902795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557D1C-C741-2949-AB99-5C56FE3C040A}" type="datetimeFigureOut">
              <a:rPr lang="en-US" smtClean="0"/>
              <a:t>8/19/21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C9531-76F9-3042-BCB0-16D2A4BA6A9D}" type="slidenum">
              <a:rPr lang="en-US" smtClean="0"/>
              <a:t>‹#›</a:t>
            </a:fld>
            <a:endParaRPr lang="en-US"/>
          </a:p>
        </p:txBody>
      </p:sp>
    </p:spTree>
    <p:extLst>
      <p:ext uri="{BB962C8B-B14F-4D97-AF65-F5344CB8AC3E}">
        <p14:creationId xmlns:p14="http://schemas.microsoft.com/office/powerpoint/2010/main" val="713796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C8557D1C-C741-2949-AB99-5C56FE3C040A}" type="datetimeFigureOut">
              <a:rPr lang="en-US" smtClean="0"/>
              <a:t>8/19/21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CBC9531-76F9-3042-BCB0-16D2A4BA6A9D}" type="slidenum">
              <a:rPr lang="en-US" smtClean="0"/>
              <a:t>‹#›</a:t>
            </a:fld>
            <a:endParaRPr lang="en-US"/>
          </a:p>
        </p:txBody>
      </p:sp>
    </p:spTree>
    <p:extLst>
      <p:ext uri="{BB962C8B-B14F-4D97-AF65-F5344CB8AC3E}">
        <p14:creationId xmlns:p14="http://schemas.microsoft.com/office/powerpoint/2010/main" val="3323656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C8557D1C-C741-2949-AB99-5C56FE3C040A}" type="datetimeFigureOut">
              <a:rPr lang="en-US" smtClean="0"/>
              <a:t>8/19/21</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BCBC9531-76F9-3042-BCB0-16D2A4BA6A9D}" type="slidenum">
              <a:rPr lang="en-US" smtClean="0"/>
              <a:t>‹#›</a:t>
            </a:fld>
            <a:endParaRPr lang="en-US"/>
          </a:p>
        </p:txBody>
      </p:sp>
    </p:spTree>
    <p:extLst>
      <p:ext uri="{BB962C8B-B14F-4D97-AF65-F5344CB8AC3E}">
        <p14:creationId xmlns:p14="http://schemas.microsoft.com/office/powerpoint/2010/main" val="155837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C8557D1C-C741-2949-AB99-5C56FE3C040A}" type="datetimeFigureOut">
              <a:rPr lang="en-US" smtClean="0"/>
              <a:t>8/19/21</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BCBC9531-76F9-3042-BCB0-16D2A4BA6A9D}" type="slidenum">
              <a:rPr lang="en-US" smtClean="0"/>
              <a:t>‹#›</a:t>
            </a:fld>
            <a:endParaRPr lang="en-US"/>
          </a:p>
        </p:txBody>
      </p:sp>
    </p:spTree>
    <p:extLst>
      <p:ext uri="{BB962C8B-B14F-4D97-AF65-F5344CB8AC3E}">
        <p14:creationId xmlns:p14="http://schemas.microsoft.com/office/powerpoint/2010/main" val="193203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8557D1C-C741-2949-AB99-5C56FE3C040A}" type="datetimeFigureOut">
              <a:rPr lang="en-US" smtClean="0"/>
              <a:t>8/19/21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BC9531-76F9-3042-BCB0-16D2A4BA6A9D}" type="slidenum">
              <a:rPr lang="en-US" smtClean="0"/>
              <a:t>‹#›</a:t>
            </a:fld>
            <a:endParaRPr lang="en-US"/>
          </a:p>
        </p:txBody>
      </p:sp>
    </p:spTree>
    <p:extLst>
      <p:ext uri="{BB962C8B-B14F-4D97-AF65-F5344CB8AC3E}">
        <p14:creationId xmlns:p14="http://schemas.microsoft.com/office/powerpoint/2010/main" val="1811582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C8557D1C-C741-2949-AB99-5C56FE3C040A}" type="datetimeFigureOut">
              <a:rPr lang="en-US" smtClean="0"/>
              <a:t>8/19/21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CBC9531-76F9-3042-BCB0-16D2A4BA6A9D}" type="slidenum">
              <a:rPr lang="en-US" smtClean="0"/>
              <a:t>‹#›</a:t>
            </a:fld>
            <a:endParaRPr lang="en-US"/>
          </a:p>
        </p:txBody>
      </p:sp>
    </p:spTree>
    <p:extLst>
      <p:ext uri="{BB962C8B-B14F-4D97-AF65-F5344CB8AC3E}">
        <p14:creationId xmlns:p14="http://schemas.microsoft.com/office/powerpoint/2010/main" val="3266529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C8557D1C-C741-2949-AB99-5C56FE3C040A}" type="datetimeFigureOut">
              <a:rPr lang="en-US" smtClean="0"/>
              <a:t>8/19/21</a:t>
            </a:fld>
            <a:endParaRPr lang="en-US"/>
          </a:p>
        </p:txBody>
      </p:sp>
      <p:sp>
        <p:nvSpPr>
          <p:cNvPr id="9" name="Footer Placeholder 8"/>
          <p:cNvSpPr>
            <a:spLocks noGrp="1"/>
          </p:cNvSpPr>
          <p:nvPr>
            <p:ph type="ftr" sz="quarter" idx="11"/>
          </p:nvPr>
        </p:nvSpPr>
        <p:spPr>
          <a:xfrm>
            <a:off x="3499101" y="6356350"/>
            <a:ext cx="5911517" cy="365125"/>
          </a:xfrm>
        </p:spPr>
        <p:txBody>
          <a:bodyPr/>
          <a:lstStyle/>
          <a:p>
            <a:r>
              <a:rPr lang="en-US"/>
              <a:t>
              </a:t>
            </a:r>
            <a:endParaRPr lang="en-US" dirty="0"/>
          </a:p>
        </p:txBody>
      </p:sp>
      <p:sp>
        <p:nvSpPr>
          <p:cNvPr id="10" name="Slide Number Placeholder 9"/>
          <p:cNvSpPr>
            <a:spLocks noGrp="1"/>
          </p:cNvSpPr>
          <p:nvPr>
            <p:ph type="sldNum" sz="quarter" idx="12"/>
          </p:nvPr>
        </p:nvSpPr>
        <p:spPr/>
        <p:txBody>
          <a:bodyPr/>
          <a:lstStyle/>
          <a:p>
            <a:fld id="{BCBC9531-76F9-3042-BCB0-16D2A4BA6A9D}" type="slidenum">
              <a:rPr lang="en-US" smtClean="0"/>
              <a:t>‹#›</a:t>
            </a:fld>
            <a:endParaRPr lang="en-US"/>
          </a:p>
        </p:txBody>
      </p:sp>
    </p:spTree>
    <p:extLst>
      <p:ext uri="{BB962C8B-B14F-4D97-AF65-F5344CB8AC3E}">
        <p14:creationId xmlns:p14="http://schemas.microsoft.com/office/powerpoint/2010/main" val="726418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C8557D1C-C741-2949-AB99-5C56FE3C040A}" type="datetimeFigureOut">
              <a:rPr lang="en-US" smtClean="0"/>
              <a:t>8/19/21</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BCBC9531-76F9-3042-BCB0-16D2A4BA6A9D}" type="slidenum">
              <a:rPr lang="en-US" smtClean="0"/>
              <a:t>‹#›</a:t>
            </a:fld>
            <a:endParaRPr lang="en-US"/>
          </a:p>
        </p:txBody>
      </p:sp>
    </p:spTree>
    <p:extLst>
      <p:ext uri="{BB962C8B-B14F-4D97-AF65-F5344CB8AC3E}">
        <p14:creationId xmlns:p14="http://schemas.microsoft.com/office/powerpoint/2010/main" val="432088229"/>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90C03-DD17-C041-B9B1-A425F83787BB}"/>
              </a:ext>
            </a:extLst>
          </p:cNvPr>
          <p:cNvSpPr>
            <a:spLocks noGrp="1"/>
          </p:cNvSpPr>
          <p:nvPr>
            <p:ph type="ctrTitle"/>
          </p:nvPr>
        </p:nvSpPr>
        <p:spPr>
          <a:xfrm>
            <a:off x="1069848" y="1298448"/>
            <a:ext cx="7315200" cy="2448052"/>
          </a:xfrm>
        </p:spPr>
        <p:txBody>
          <a:bodyPr>
            <a:normAutofit/>
          </a:bodyPr>
          <a:lstStyle/>
          <a:p>
            <a:r>
              <a:rPr lang="en-US" sz="3600" b="1" u="sng" dirty="0"/>
              <a:t>“A multi-faceted approach to sustainable reproductive health education for young girls in Antigua, Guatemala”</a:t>
            </a:r>
            <a:endParaRPr lang="en-US" sz="3600" dirty="0"/>
          </a:p>
        </p:txBody>
      </p:sp>
      <p:sp>
        <p:nvSpPr>
          <p:cNvPr id="3" name="Subtitle 2">
            <a:extLst>
              <a:ext uri="{FF2B5EF4-FFF2-40B4-BE49-F238E27FC236}">
                <a16:creationId xmlns:a16="http://schemas.microsoft.com/office/drawing/2014/main" id="{F931E50C-ECB5-474D-B33A-B2CC4F2D4082}"/>
              </a:ext>
            </a:extLst>
          </p:cNvPr>
          <p:cNvSpPr>
            <a:spLocks noGrp="1"/>
          </p:cNvSpPr>
          <p:nvPr>
            <p:ph type="subTitle" idx="1"/>
          </p:nvPr>
        </p:nvSpPr>
        <p:spPr>
          <a:xfrm>
            <a:off x="1100015" y="3924300"/>
            <a:ext cx="7315200" cy="1660346"/>
          </a:xfrm>
        </p:spPr>
        <p:txBody>
          <a:bodyPr/>
          <a:lstStyle/>
          <a:p>
            <a:pPr>
              <a:lnSpc>
                <a:spcPct val="100000"/>
              </a:lnSpc>
              <a:spcBef>
                <a:spcPts val="0"/>
              </a:spcBef>
            </a:pPr>
            <a:endParaRPr lang="en-US" sz="2000" b="1" dirty="0"/>
          </a:p>
          <a:p>
            <a:pPr>
              <a:lnSpc>
                <a:spcPct val="100000"/>
              </a:lnSpc>
              <a:spcBef>
                <a:spcPts val="0"/>
              </a:spcBef>
            </a:pPr>
            <a:endParaRPr lang="en-US" sz="2000" b="1" dirty="0"/>
          </a:p>
          <a:p>
            <a:pPr>
              <a:lnSpc>
                <a:spcPct val="100000"/>
              </a:lnSpc>
              <a:spcBef>
                <a:spcPts val="0"/>
              </a:spcBef>
            </a:pPr>
            <a:r>
              <a:rPr lang="en-US" sz="2000" b="1" dirty="0"/>
              <a:t>Regan Curtis</a:t>
            </a:r>
          </a:p>
          <a:p>
            <a:pPr>
              <a:lnSpc>
                <a:spcPct val="100000"/>
              </a:lnSpc>
              <a:spcBef>
                <a:spcPts val="0"/>
              </a:spcBef>
            </a:pPr>
            <a:r>
              <a:rPr lang="en-US" sz="2000" b="1" dirty="0"/>
              <a:t>Hispanic Literatures and Cultures B.A.</a:t>
            </a:r>
          </a:p>
          <a:p>
            <a:pPr>
              <a:lnSpc>
                <a:spcPct val="100000"/>
              </a:lnSpc>
              <a:spcBef>
                <a:spcPts val="0"/>
              </a:spcBef>
            </a:pPr>
            <a:r>
              <a:rPr lang="en-US" sz="2000" b="1" dirty="0"/>
              <a:t>Dr. Hélène de Fays, Romance Studies</a:t>
            </a:r>
          </a:p>
          <a:p>
            <a:endParaRPr lang="en-US" dirty="0"/>
          </a:p>
        </p:txBody>
      </p:sp>
      <p:pic>
        <p:nvPicPr>
          <p:cNvPr id="6" name="Picture 5">
            <a:extLst>
              <a:ext uri="{FF2B5EF4-FFF2-40B4-BE49-F238E27FC236}">
                <a16:creationId xmlns:a16="http://schemas.microsoft.com/office/drawing/2014/main" id="{1B8F10FA-E2C2-1248-B99A-0BAF933834AC}"/>
              </a:ext>
            </a:extLst>
          </p:cNvPr>
          <p:cNvPicPr>
            <a:picLocks noChangeAspect="1"/>
          </p:cNvPicPr>
          <p:nvPr/>
        </p:nvPicPr>
        <p:blipFill rotWithShape="1">
          <a:blip r:embed="rId3"/>
          <a:srcRect l="66033" t="42808" r="7848" b="33016"/>
          <a:stretch/>
        </p:blipFill>
        <p:spPr>
          <a:xfrm>
            <a:off x="6231578" y="3667784"/>
            <a:ext cx="2392621" cy="2173377"/>
          </a:xfrm>
          <a:prstGeom prst="rect">
            <a:avLst/>
          </a:prstGeom>
        </p:spPr>
      </p:pic>
      <p:pic>
        <p:nvPicPr>
          <p:cNvPr id="5" name="Picture 4">
            <a:extLst>
              <a:ext uri="{FF2B5EF4-FFF2-40B4-BE49-F238E27FC236}">
                <a16:creationId xmlns:a16="http://schemas.microsoft.com/office/drawing/2014/main" id="{390A09C7-7AB0-3043-BEB4-AAC34C090C7B}"/>
              </a:ext>
            </a:extLst>
          </p:cNvPr>
          <p:cNvPicPr>
            <a:picLocks noChangeAspect="1"/>
          </p:cNvPicPr>
          <p:nvPr/>
        </p:nvPicPr>
        <p:blipFill rotWithShape="1">
          <a:blip r:embed="rId4"/>
          <a:srcRect l="2114" t="4635"/>
          <a:stretch/>
        </p:blipFill>
        <p:spPr>
          <a:xfrm rot="5400000">
            <a:off x="7715065" y="1743761"/>
            <a:ext cx="4797550" cy="3397250"/>
          </a:xfrm>
          <a:prstGeom prst="rect">
            <a:avLst/>
          </a:prstGeom>
        </p:spPr>
      </p:pic>
    </p:spTree>
    <p:extLst>
      <p:ext uri="{BB962C8B-B14F-4D97-AF65-F5344CB8AC3E}">
        <p14:creationId xmlns:p14="http://schemas.microsoft.com/office/powerpoint/2010/main" val="991446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410FF-6802-4041-A14A-9C8838219A1F}"/>
              </a:ext>
            </a:extLst>
          </p:cNvPr>
          <p:cNvSpPr>
            <a:spLocks noGrp="1"/>
          </p:cNvSpPr>
          <p:nvPr>
            <p:ph type="title"/>
          </p:nvPr>
        </p:nvSpPr>
        <p:spPr/>
        <p:txBody>
          <a:bodyPr/>
          <a:lstStyle/>
          <a:p>
            <a:r>
              <a:rPr lang="en-US" dirty="0"/>
              <a:t>About the research</a:t>
            </a:r>
          </a:p>
        </p:txBody>
      </p:sp>
      <p:sp>
        <p:nvSpPr>
          <p:cNvPr id="3" name="Content Placeholder 2">
            <a:extLst>
              <a:ext uri="{FF2B5EF4-FFF2-40B4-BE49-F238E27FC236}">
                <a16:creationId xmlns:a16="http://schemas.microsoft.com/office/drawing/2014/main" id="{E89A4FE6-647E-774E-8E1C-9B1344A00B1B}"/>
              </a:ext>
            </a:extLst>
          </p:cNvPr>
          <p:cNvSpPr>
            <a:spLocks noGrp="1"/>
          </p:cNvSpPr>
          <p:nvPr>
            <p:ph idx="1"/>
          </p:nvPr>
        </p:nvSpPr>
        <p:spPr>
          <a:xfrm>
            <a:off x="3594100" y="775208"/>
            <a:ext cx="8153400" cy="5498592"/>
          </a:xfrm>
        </p:spPr>
        <p:txBody>
          <a:bodyPr>
            <a:normAutofit/>
          </a:bodyPr>
          <a:lstStyle/>
          <a:p>
            <a:pPr marL="0" indent="0">
              <a:buNone/>
            </a:pPr>
            <a:r>
              <a:rPr lang="en-US" b="1" u="sng" dirty="0"/>
              <a:t>Research question:</a:t>
            </a:r>
            <a:r>
              <a:rPr lang="en-US" b="1" dirty="0"/>
              <a:t> </a:t>
            </a:r>
            <a:r>
              <a:rPr lang="en-US" i="1" dirty="0"/>
              <a:t>What are the current attitudes/beliefs surrounding reproductive health in Guatemala and which methods are most effective for sexual health education?</a:t>
            </a:r>
          </a:p>
          <a:p>
            <a:pPr marL="0" indent="0">
              <a:buNone/>
            </a:pPr>
            <a:r>
              <a:rPr lang="en-US" b="1" u="sng" dirty="0"/>
              <a:t>Why does this research matter? </a:t>
            </a:r>
          </a:p>
          <a:p>
            <a:pPr marL="0" indent="0">
              <a:buNone/>
            </a:pPr>
            <a:r>
              <a:rPr lang="en-US" dirty="0"/>
              <a:t>Sexual health is one of the most relevant yet undertaught subjects in youth education. This project implemented an intervention strategy to teach healthy communication, contraception, and women’s empowerment to girls in Santa Maria, Guatemala while also interviewing community members about their views on these issues. By better understanding local attitudes, we are able to work with Guatemalan organizations in order to serve local communities. The program was planned in cooperation with a local nonprofit, </a:t>
            </a:r>
            <a:r>
              <a:rPr lang="en-US" i="1" dirty="0"/>
              <a:t>De Casas a Hogares</a:t>
            </a:r>
            <a:r>
              <a:rPr lang="en-US" dirty="0"/>
              <a:t>, run by a mix of Guatemalan and American citizens, in order to ensure the program met specific community needs with culture sensitivity. The program, called “Chicas Unidas," taught 25 girls in Escuela Kemna’Oj ages 10 through 17 during an eight week program. We also interviewed 50 local mothers as well all program participants about reproductive health and feedback on the program. </a:t>
            </a:r>
          </a:p>
        </p:txBody>
      </p:sp>
    </p:spTree>
    <p:extLst>
      <p:ext uri="{BB962C8B-B14F-4D97-AF65-F5344CB8AC3E}">
        <p14:creationId xmlns:p14="http://schemas.microsoft.com/office/powerpoint/2010/main" val="1138359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D43CB-5083-D24A-8EF0-893B43ED15AE}"/>
              </a:ext>
            </a:extLst>
          </p:cNvPr>
          <p:cNvSpPr>
            <a:spLocks noGrp="1"/>
          </p:cNvSpPr>
          <p:nvPr>
            <p:ph type="title"/>
          </p:nvPr>
        </p:nvSpPr>
        <p:spPr/>
        <p:txBody>
          <a:bodyPr/>
          <a:lstStyle/>
          <a:p>
            <a:r>
              <a:rPr lang="en-US" dirty="0"/>
              <a:t>Findings </a:t>
            </a:r>
          </a:p>
        </p:txBody>
      </p:sp>
      <p:sp>
        <p:nvSpPr>
          <p:cNvPr id="3" name="Content Placeholder 2">
            <a:extLst>
              <a:ext uri="{FF2B5EF4-FFF2-40B4-BE49-F238E27FC236}">
                <a16:creationId xmlns:a16="http://schemas.microsoft.com/office/drawing/2014/main" id="{17E4802F-9C6F-314E-8C36-AB2EF864380F}"/>
              </a:ext>
            </a:extLst>
          </p:cNvPr>
          <p:cNvSpPr>
            <a:spLocks noGrp="1"/>
          </p:cNvSpPr>
          <p:nvPr>
            <p:ph idx="1"/>
          </p:nvPr>
        </p:nvSpPr>
        <p:spPr>
          <a:xfrm>
            <a:off x="3492500" y="547878"/>
            <a:ext cx="8255000" cy="5753100"/>
          </a:xfrm>
        </p:spPr>
        <p:txBody>
          <a:bodyPr>
            <a:noAutofit/>
          </a:bodyPr>
          <a:lstStyle/>
          <a:p>
            <a:pPr marL="0" indent="0">
              <a:lnSpc>
                <a:spcPct val="100000"/>
              </a:lnSpc>
              <a:buNone/>
            </a:pPr>
            <a:r>
              <a:rPr lang="en-US" sz="1650" b="1" u="sng" dirty="0"/>
              <a:t>Results</a:t>
            </a:r>
            <a:r>
              <a:rPr lang="en-US" sz="1650" b="1" dirty="0"/>
              <a:t>: </a:t>
            </a:r>
            <a:r>
              <a:rPr lang="en-US" sz="1650" dirty="0"/>
              <a:t>Findings from this research project can be divided into two categories: local attitudes and program effectiveness. The 50 interviews with local mothers yielded an interesting mix of views regarding reproductive health. While many were in favor of using contraception methods, others viewed birth control as either dangerous to the body or against religious values. Approval of contraception also seemed to positively correlation with the parent’s education level and negatively correlate with age. As for findings on the program itself, feedback from the students was overwhelmingly positive. Most students considered the program helpful and relevant to their life, and highlighted the puberty unit as most important. Students’ views on contraception methods is generally much more positive than that of their parents, showing a generational shift in attitudes towards reproductive health. </a:t>
            </a:r>
            <a:endParaRPr lang="en-US" sz="1650" b="1" u="sng" dirty="0"/>
          </a:p>
          <a:p>
            <a:pPr marL="0" indent="0">
              <a:lnSpc>
                <a:spcPct val="100000"/>
              </a:lnSpc>
              <a:buNone/>
            </a:pPr>
            <a:r>
              <a:rPr lang="en-US" sz="1650" b="1" u="sng" dirty="0"/>
              <a:t>Importance to community</a:t>
            </a:r>
            <a:r>
              <a:rPr lang="en-US" sz="1650" b="1" dirty="0"/>
              <a:t>: </a:t>
            </a:r>
            <a:r>
              <a:rPr lang="en-US" sz="1650" dirty="0"/>
              <a:t>I will meet with the director of the nonprofit this fall to review the students’ feedback of the program. These findings are important to the Santa Maria community as he hopes to continue and improve the program in the future. These findings are also relevant to the research community as a whole since similar programs can build on our findings, especially those relating to sexual health in Latin America.</a:t>
            </a:r>
            <a:endParaRPr lang="en-US" sz="1650" b="1" u="sng" dirty="0"/>
          </a:p>
          <a:p>
            <a:pPr marL="0" indent="0">
              <a:lnSpc>
                <a:spcPct val="100000"/>
              </a:lnSpc>
              <a:buNone/>
            </a:pPr>
            <a:r>
              <a:rPr lang="en-US" sz="1650" b="1" u="sng" dirty="0"/>
              <a:t>Importance to general audience</a:t>
            </a:r>
            <a:r>
              <a:rPr lang="en-US" sz="1650" b="1" dirty="0"/>
              <a:t>: </a:t>
            </a:r>
            <a:r>
              <a:rPr lang="en-US" sz="1650" dirty="0"/>
              <a:t>It is also important to try to better our understanding of other cultures and belief systems, and the interviews conducted in this research give an intimate view of a community’s way of thinking. Additionally, many of the effective methods used in our reproductive health program could also be applied within the US and other countries to improve schools’ sexual education programs. </a:t>
            </a:r>
          </a:p>
        </p:txBody>
      </p:sp>
    </p:spTree>
    <p:extLst>
      <p:ext uri="{BB962C8B-B14F-4D97-AF65-F5344CB8AC3E}">
        <p14:creationId xmlns:p14="http://schemas.microsoft.com/office/powerpoint/2010/main" val="2504461483"/>
      </p:ext>
    </p:extLst>
  </p:cSld>
  <p:clrMapOvr>
    <a:masterClrMapping/>
  </p:clrMapOvr>
</p:sld>
</file>

<file path=ppt/theme/theme1.xml><?xml version="1.0" encoding="utf-8"?>
<a:theme xmlns:a="http://schemas.openxmlformats.org/drawingml/2006/main" name="Frame">
  <a:themeElements>
    <a:clrScheme name="Fram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{A2CB3EE0-7B9B-2D44-B5E9-232EDA311C7F}tf10001124</Template>
  <TotalTime>4092</TotalTime>
  <Words>534</Words>
  <Application>Microsoft Macintosh PowerPoint</Application>
  <PresentationFormat>Widescreen</PresentationFormat>
  <Paragraphs>16</Paragraphs>
  <Slides>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Calibri</vt:lpstr>
      <vt:lpstr>Corbel</vt:lpstr>
      <vt:lpstr>Wingdings 2</vt:lpstr>
      <vt:lpstr>Frame</vt:lpstr>
      <vt:lpstr>“A multi-faceted approach to sustainable reproductive health education for young girls in Antigua, Guatemala”</vt:lpstr>
      <vt:lpstr>About the research</vt:lpstr>
      <vt:lpstr>Findings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multi-faceted approach to sustainable reproductive health education for young girls in Antigua, Guatemala”</dc:title>
  <dc:creator>Microsoft Office User</dc:creator>
  <cp:lastModifiedBy>Microsoft Office User</cp:lastModifiedBy>
  <cp:revision>13</cp:revision>
  <dcterms:created xsi:type="dcterms:W3CDTF">2021-07-30T16:05:52Z</dcterms:created>
  <dcterms:modified xsi:type="dcterms:W3CDTF">2021-08-19T17:05:39Z</dcterms:modified>
</cp:coreProperties>
</file>