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6" r:id="rId3"/>
    <p:sldId id="267" r:id="rId4"/>
  </p:sldIdLst>
  <p:sldSz cx="6121400" cy="8101013"/>
  <p:notesSz cx="7315200" cy="9601200"/>
  <p:defaultTextStyle>
    <a:defPPr>
      <a:defRPr lang="en-US"/>
    </a:defPPr>
    <a:lvl1pPr marL="0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6270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2538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8809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5078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1347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7617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43886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50155" algn="l" defTabSz="8125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187" autoAdjust="0"/>
    <p:restoredTop sz="94660" autoAdjust="0"/>
  </p:normalViewPr>
  <p:slideViewPr>
    <p:cSldViewPr>
      <p:cViewPr>
        <p:scale>
          <a:sx n="92" d="100"/>
          <a:sy n="92" d="100"/>
        </p:scale>
        <p:origin x="-1542" y="-72"/>
      </p:cViewPr>
      <p:guideLst>
        <p:guide orient="horz" pos="2552"/>
        <p:guide pos="1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690" y="-82"/>
      </p:cViewPr>
      <p:guideLst>
        <p:guide orient="horz" pos="3024"/>
        <p:guide pos="2304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4E5C4-EC99-4E06-BDFC-0494C760C035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E44C9-C817-48A4-A6D1-7288AA8391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4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95A794C-612B-4E30-A765-FA6948705733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720725"/>
            <a:ext cx="2717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D3572ED-A205-4F37-ACF7-5FCB36BB39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0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270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2538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8809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5078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1347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7617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43886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50155" algn="l" defTabSz="8125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105" y="2516567"/>
            <a:ext cx="5203190" cy="173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210" y="4590575"/>
            <a:ext cx="4284980" cy="20702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5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7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5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9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38016" y="324418"/>
            <a:ext cx="1377315" cy="6912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070" y="324418"/>
            <a:ext cx="4029922" cy="6912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0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49" y="5205652"/>
            <a:ext cx="5203190" cy="1608951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49" y="3433557"/>
            <a:ext cx="5203190" cy="177209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25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88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50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3134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7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43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501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1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070" y="1890238"/>
            <a:ext cx="2703618" cy="534629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11712" y="1890238"/>
            <a:ext cx="2703618" cy="534629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2" y="1813353"/>
            <a:ext cx="2704681" cy="75571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270" indent="0">
              <a:buNone/>
              <a:defRPr sz="1800" b="1"/>
            </a:lvl2pPr>
            <a:lvl3pPr marL="812538" indent="0">
              <a:buNone/>
              <a:defRPr sz="1600" b="1"/>
            </a:lvl3pPr>
            <a:lvl4pPr marL="1218809" indent="0">
              <a:buNone/>
              <a:defRPr sz="1400" b="1"/>
            </a:lvl4pPr>
            <a:lvl5pPr marL="1625078" indent="0">
              <a:buNone/>
              <a:defRPr sz="1400" b="1"/>
            </a:lvl5pPr>
            <a:lvl6pPr marL="2031347" indent="0">
              <a:buNone/>
              <a:defRPr sz="1400" b="1"/>
            </a:lvl6pPr>
            <a:lvl7pPr marL="2437617" indent="0">
              <a:buNone/>
              <a:defRPr sz="1400" b="1"/>
            </a:lvl7pPr>
            <a:lvl8pPr marL="2843886" indent="0">
              <a:buNone/>
              <a:defRPr sz="1400" b="1"/>
            </a:lvl8pPr>
            <a:lvl9pPr marL="3250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6072" y="2569071"/>
            <a:ext cx="2704681" cy="46674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09588" y="1813353"/>
            <a:ext cx="2705744" cy="75571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270" indent="0">
              <a:buNone/>
              <a:defRPr sz="1800" b="1"/>
            </a:lvl2pPr>
            <a:lvl3pPr marL="812538" indent="0">
              <a:buNone/>
              <a:defRPr sz="1600" b="1"/>
            </a:lvl3pPr>
            <a:lvl4pPr marL="1218809" indent="0">
              <a:buNone/>
              <a:defRPr sz="1400" b="1"/>
            </a:lvl4pPr>
            <a:lvl5pPr marL="1625078" indent="0">
              <a:buNone/>
              <a:defRPr sz="1400" b="1"/>
            </a:lvl5pPr>
            <a:lvl6pPr marL="2031347" indent="0">
              <a:buNone/>
              <a:defRPr sz="1400" b="1"/>
            </a:lvl6pPr>
            <a:lvl7pPr marL="2437617" indent="0">
              <a:buNone/>
              <a:defRPr sz="1400" b="1"/>
            </a:lvl7pPr>
            <a:lvl8pPr marL="2843886" indent="0">
              <a:buNone/>
              <a:defRPr sz="1400" b="1"/>
            </a:lvl8pPr>
            <a:lvl9pPr marL="3250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09588" y="2569071"/>
            <a:ext cx="2705744" cy="46674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7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8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5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71" y="322540"/>
            <a:ext cx="2013899" cy="137267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298" y="322541"/>
            <a:ext cx="3422033" cy="691399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071" y="1695213"/>
            <a:ext cx="2013899" cy="5541319"/>
          </a:xfrm>
        </p:spPr>
        <p:txBody>
          <a:bodyPr/>
          <a:lstStyle>
            <a:lvl1pPr marL="0" indent="0">
              <a:buNone/>
              <a:defRPr sz="1200"/>
            </a:lvl1pPr>
            <a:lvl2pPr marL="406270" indent="0">
              <a:buNone/>
              <a:defRPr sz="1100"/>
            </a:lvl2pPr>
            <a:lvl3pPr marL="812538" indent="0">
              <a:buNone/>
              <a:defRPr sz="900"/>
            </a:lvl3pPr>
            <a:lvl4pPr marL="1218809" indent="0">
              <a:buNone/>
              <a:defRPr sz="800"/>
            </a:lvl4pPr>
            <a:lvl5pPr marL="1625078" indent="0">
              <a:buNone/>
              <a:defRPr sz="800"/>
            </a:lvl5pPr>
            <a:lvl6pPr marL="2031347" indent="0">
              <a:buNone/>
              <a:defRPr sz="800"/>
            </a:lvl6pPr>
            <a:lvl7pPr marL="2437617" indent="0">
              <a:buNone/>
              <a:defRPr sz="800"/>
            </a:lvl7pPr>
            <a:lvl8pPr marL="2843886" indent="0">
              <a:buNone/>
              <a:defRPr sz="800"/>
            </a:lvl8pPr>
            <a:lvl9pPr marL="3250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837" y="5670709"/>
            <a:ext cx="3672840" cy="66946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9837" y="723840"/>
            <a:ext cx="3672840" cy="4860608"/>
          </a:xfrm>
        </p:spPr>
        <p:txBody>
          <a:bodyPr/>
          <a:lstStyle>
            <a:lvl1pPr marL="0" indent="0">
              <a:buNone/>
              <a:defRPr sz="2800"/>
            </a:lvl1pPr>
            <a:lvl2pPr marL="406270" indent="0">
              <a:buNone/>
              <a:defRPr sz="2500"/>
            </a:lvl2pPr>
            <a:lvl3pPr marL="812538" indent="0">
              <a:buNone/>
              <a:defRPr sz="2100"/>
            </a:lvl3pPr>
            <a:lvl4pPr marL="1218809" indent="0">
              <a:buNone/>
              <a:defRPr sz="1800"/>
            </a:lvl4pPr>
            <a:lvl5pPr marL="1625078" indent="0">
              <a:buNone/>
              <a:defRPr sz="1800"/>
            </a:lvl5pPr>
            <a:lvl6pPr marL="2031347" indent="0">
              <a:buNone/>
              <a:defRPr sz="1800"/>
            </a:lvl6pPr>
            <a:lvl7pPr marL="2437617" indent="0">
              <a:buNone/>
              <a:defRPr sz="1800"/>
            </a:lvl7pPr>
            <a:lvl8pPr marL="2843886" indent="0">
              <a:buNone/>
              <a:defRPr sz="1800"/>
            </a:lvl8pPr>
            <a:lvl9pPr marL="3250155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9837" y="6340170"/>
            <a:ext cx="3672840" cy="950743"/>
          </a:xfrm>
        </p:spPr>
        <p:txBody>
          <a:bodyPr/>
          <a:lstStyle>
            <a:lvl1pPr marL="0" indent="0">
              <a:buNone/>
              <a:defRPr sz="1200"/>
            </a:lvl1pPr>
            <a:lvl2pPr marL="406270" indent="0">
              <a:buNone/>
              <a:defRPr sz="1100"/>
            </a:lvl2pPr>
            <a:lvl3pPr marL="812538" indent="0">
              <a:buNone/>
              <a:defRPr sz="900"/>
            </a:lvl3pPr>
            <a:lvl4pPr marL="1218809" indent="0">
              <a:buNone/>
              <a:defRPr sz="800"/>
            </a:lvl4pPr>
            <a:lvl5pPr marL="1625078" indent="0">
              <a:buNone/>
              <a:defRPr sz="800"/>
            </a:lvl5pPr>
            <a:lvl6pPr marL="2031347" indent="0">
              <a:buNone/>
              <a:defRPr sz="800"/>
            </a:lvl6pPr>
            <a:lvl7pPr marL="2437617" indent="0">
              <a:buNone/>
              <a:defRPr sz="800"/>
            </a:lvl7pPr>
            <a:lvl8pPr marL="2843886" indent="0">
              <a:buNone/>
              <a:defRPr sz="800"/>
            </a:lvl8pPr>
            <a:lvl9pPr marL="3250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0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070" y="324417"/>
            <a:ext cx="5509260" cy="1350169"/>
          </a:xfrm>
          <a:prstGeom prst="rect">
            <a:avLst/>
          </a:prstGeom>
        </p:spPr>
        <p:txBody>
          <a:bodyPr vert="horz" lIns="81254" tIns="40627" rIns="81254" bIns="406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0" y="1890238"/>
            <a:ext cx="5509260" cy="5346294"/>
          </a:xfrm>
          <a:prstGeom prst="rect">
            <a:avLst/>
          </a:prstGeom>
        </p:spPr>
        <p:txBody>
          <a:bodyPr vert="horz" lIns="81254" tIns="40627" rIns="81254" bIns="406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6071" y="7508441"/>
            <a:ext cx="1428327" cy="431304"/>
          </a:xfrm>
          <a:prstGeom prst="rect">
            <a:avLst/>
          </a:prstGeom>
        </p:spPr>
        <p:txBody>
          <a:bodyPr vert="horz" lIns="81254" tIns="40627" rIns="81254" bIns="4062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CDF3-CFB2-4390-BFF5-06BB660359BB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1479" y="7508441"/>
            <a:ext cx="1938443" cy="431304"/>
          </a:xfrm>
          <a:prstGeom prst="rect">
            <a:avLst/>
          </a:prstGeom>
        </p:spPr>
        <p:txBody>
          <a:bodyPr vert="horz" lIns="81254" tIns="40627" rIns="81254" bIns="4062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7003" y="7508441"/>
            <a:ext cx="1428327" cy="431304"/>
          </a:xfrm>
          <a:prstGeom prst="rect">
            <a:avLst/>
          </a:prstGeom>
        </p:spPr>
        <p:txBody>
          <a:bodyPr vert="horz" lIns="81254" tIns="40627" rIns="81254" bIns="4062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C4902-9638-4828-AA6A-495718209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4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2538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02" indent="-304702" algn="l" defTabSz="81253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0188" indent="-253918" algn="l" defTabSz="81253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674" indent="-203135" algn="l" defTabSz="8125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1943" indent="-203135" algn="l" defTabSz="81253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2" indent="-203135" algn="l" defTabSz="81253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4482" indent="-203135" algn="l" defTabSz="81253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0752" indent="-203135" algn="l" defTabSz="81253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7021" indent="-203135" algn="l" defTabSz="81253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3290" indent="-203135" algn="l" defTabSz="81253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270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538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809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078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347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7617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3886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0155" algn="l" defTabSz="8125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9232" y="1170157"/>
            <a:ext cx="964801" cy="8207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Engage in sex soon after meeting and accept or not care that no future interaction may occur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352" y="1186747"/>
            <a:ext cx="964283" cy="3113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900" b="1" dirty="0"/>
          </a:p>
          <a:p>
            <a:r>
              <a:rPr lang="en-US" sz="900" b="1" dirty="0"/>
              <a:t>Scenario: </a:t>
            </a:r>
            <a:r>
              <a:rPr lang="en-US" sz="900" b="1" i="1" dirty="0"/>
              <a:t>General public encounter </a:t>
            </a:r>
            <a:r>
              <a:rPr lang="en-US" sz="900" i="1" dirty="0"/>
              <a:t>(e.g., Wal-Mart)    </a:t>
            </a:r>
          </a:p>
          <a:p>
            <a:endParaRPr lang="en-US" sz="800" dirty="0"/>
          </a:p>
          <a:p>
            <a:r>
              <a:rPr lang="en-US" sz="800" dirty="0"/>
              <a:t>Physical appreciation, eye contact is followed by flirting, small talk, and telephone number exchange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381328" y="1193086"/>
            <a:ext cx="964800" cy="8207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Figure out if he is looking for a relationship or just sex and look for red flags that he may be playing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0099" y="2229448"/>
            <a:ext cx="964799" cy="9438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Subsequent interaction may begin by one party acting indifferent (delays contacting or avoids contact attempts)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0099" y="3378048"/>
            <a:ext cx="964799" cy="5744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Get feeling that you’re meant for one another and belong together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89232" y="2034262"/>
            <a:ext cx="964800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Spend time together and rely on sex as a means of getting to know one another and determining if there is potential for some type of relationship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89232" y="3327012"/>
            <a:ext cx="964801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Romantic overtures are made and sex may be delayed until a commitment intent is declared or assumed (hours or days after meeting)</a:t>
            </a:r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180350" y="886979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Connecting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98818" y="1236176"/>
            <a:ext cx="943257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No bonding – sex is a </a:t>
            </a:r>
            <a:r>
              <a:rPr lang="en-US" sz="800" dirty="0" smtClean="0"/>
              <a:t>one- </a:t>
            </a:r>
            <a:r>
              <a:rPr lang="en-US" sz="800" dirty="0"/>
              <a:t>time thing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88047" y="1705863"/>
            <a:ext cx="943257" cy="8207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Only physical chemistry—arrangement to get together only to have casual or transactional sex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88046" y="2610721"/>
            <a:ext cx="943257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Develop feelings for one another; meet one another’s families/friends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88047" y="3429085"/>
            <a:ext cx="943257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Fall in love, get married, and have kids</a:t>
            </a:r>
          </a:p>
        </p:txBody>
      </p:sp>
      <p:sp>
        <p:nvSpPr>
          <p:cNvPr id="59" name="TextBox 58"/>
          <p:cNvSpPr txBox="1">
            <a:spLocks noChangeAspect="1"/>
          </p:cNvSpPr>
          <p:nvPr/>
        </p:nvSpPr>
        <p:spPr>
          <a:xfrm>
            <a:off x="4976734" y="1193086"/>
            <a:ext cx="964316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One or both avoid future</a:t>
            </a:r>
          </a:p>
          <a:p>
            <a:r>
              <a:rPr lang="en-US" sz="800" dirty="0"/>
              <a:t>interaction</a:t>
            </a:r>
          </a:p>
        </p:txBody>
      </p:sp>
      <p:sp>
        <p:nvSpPr>
          <p:cNvPr id="60" name="TextBox 59"/>
          <p:cNvSpPr txBox="1">
            <a:spLocks noChangeAspect="1"/>
          </p:cNvSpPr>
          <p:nvPr/>
        </p:nvSpPr>
        <p:spPr>
          <a:xfrm>
            <a:off x="4976734" y="1746227"/>
            <a:ext cx="964316" cy="8207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Sexual interest wanes; one or both establish sexual relationships with others</a:t>
            </a:r>
          </a:p>
        </p:txBody>
      </p:sp>
      <p:sp>
        <p:nvSpPr>
          <p:cNvPr id="61" name="TextBox 60"/>
          <p:cNvSpPr txBox="1">
            <a:spLocks noChangeAspect="1"/>
          </p:cNvSpPr>
          <p:nvPr/>
        </p:nvSpPr>
        <p:spPr>
          <a:xfrm>
            <a:off x="4976734" y="2610332"/>
            <a:ext cx="964316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Disinterest, infidelity, incompatibility or other conflicts arise</a:t>
            </a:r>
          </a:p>
        </p:txBody>
      </p:sp>
      <p:sp>
        <p:nvSpPr>
          <p:cNvPr id="62" name="TextBox 61"/>
          <p:cNvSpPr txBox="1">
            <a:spLocks noChangeAspect="1"/>
          </p:cNvSpPr>
          <p:nvPr/>
        </p:nvSpPr>
        <p:spPr>
          <a:xfrm>
            <a:off x="4976734" y="3378048"/>
            <a:ext cx="964316" cy="9438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Try to work thru problems; only split up after best effort has not been successful in addressing the problem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32251" y="248445"/>
            <a:ext cx="5815330" cy="451379"/>
          </a:xfrm>
          <a:prstGeom prst="rect">
            <a:avLst/>
          </a:prstGeom>
          <a:noFill/>
          <a:ln w="3175">
            <a:noFill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Additional File 2.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Thematic explanations by “if-then” relationship scenarios, qualitative interviews in five counties in the southeastern US, 2008-09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80351" y="4568969"/>
            <a:ext cx="57672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>
            <a:spLocks/>
          </p:cNvSpPr>
          <p:nvPr/>
        </p:nvSpPr>
        <p:spPr>
          <a:xfrm>
            <a:off x="1390097" y="882121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Appraising Intent</a:t>
            </a: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2589232" y="886979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Having Sex</a:t>
            </a:r>
          </a:p>
        </p:txBody>
      </p:sp>
      <p:sp>
        <p:nvSpPr>
          <p:cNvPr id="89" name="TextBox 88"/>
          <p:cNvSpPr txBox="1">
            <a:spLocks/>
          </p:cNvSpPr>
          <p:nvPr/>
        </p:nvSpPr>
        <p:spPr>
          <a:xfrm>
            <a:off x="3788046" y="886979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Bonding</a:t>
            </a:r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4976734" y="886979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Outcomes</a:t>
            </a:r>
          </a:p>
        </p:txBody>
      </p:sp>
      <p:sp>
        <p:nvSpPr>
          <p:cNvPr id="9" name="Right Arrow 8"/>
          <p:cNvSpPr>
            <a:spLocks noChangeAspect="1"/>
          </p:cNvSpPr>
          <p:nvPr/>
        </p:nvSpPr>
        <p:spPr>
          <a:xfrm>
            <a:off x="1156342" y="154185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3" name="Right Arrow 92"/>
          <p:cNvSpPr>
            <a:spLocks noChangeAspect="1"/>
          </p:cNvSpPr>
          <p:nvPr/>
        </p:nvSpPr>
        <p:spPr>
          <a:xfrm>
            <a:off x="1159669" y="2575091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4" name="Right Arrow 93"/>
          <p:cNvSpPr>
            <a:spLocks noChangeAspect="1"/>
          </p:cNvSpPr>
          <p:nvPr/>
        </p:nvSpPr>
        <p:spPr>
          <a:xfrm>
            <a:off x="1159669" y="3581965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5" name="Right Arrow 94"/>
          <p:cNvSpPr>
            <a:spLocks noChangeAspect="1"/>
          </p:cNvSpPr>
          <p:nvPr/>
        </p:nvSpPr>
        <p:spPr>
          <a:xfrm>
            <a:off x="2369416" y="361351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7" name="Right Arrow 96"/>
          <p:cNvSpPr>
            <a:spLocks noChangeAspect="1"/>
          </p:cNvSpPr>
          <p:nvPr/>
        </p:nvSpPr>
        <p:spPr>
          <a:xfrm>
            <a:off x="2362237" y="2575091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8" name="Right Arrow 97"/>
          <p:cNvSpPr>
            <a:spLocks noChangeAspect="1"/>
          </p:cNvSpPr>
          <p:nvPr/>
        </p:nvSpPr>
        <p:spPr>
          <a:xfrm>
            <a:off x="2369416" y="154185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9" name="Right Arrow 98"/>
          <p:cNvSpPr>
            <a:spLocks noChangeAspect="1"/>
          </p:cNvSpPr>
          <p:nvPr/>
        </p:nvSpPr>
        <p:spPr>
          <a:xfrm>
            <a:off x="3571984" y="134297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0" name="Right Arrow 99"/>
          <p:cNvSpPr>
            <a:spLocks noChangeAspect="1"/>
          </p:cNvSpPr>
          <p:nvPr/>
        </p:nvSpPr>
        <p:spPr>
          <a:xfrm>
            <a:off x="3579163" y="180383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1" name="Right Arrow 100"/>
          <p:cNvSpPr>
            <a:spLocks noChangeAspect="1"/>
          </p:cNvSpPr>
          <p:nvPr/>
        </p:nvSpPr>
        <p:spPr>
          <a:xfrm>
            <a:off x="3579163" y="280920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2" name="Right Arrow 111"/>
          <p:cNvSpPr>
            <a:spLocks noChangeAspect="1"/>
          </p:cNvSpPr>
          <p:nvPr/>
        </p:nvSpPr>
        <p:spPr>
          <a:xfrm>
            <a:off x="3579163" y="3639572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3" name="Right Arrow 112"/>
          <p:cNvSpPr>
            <a:spLocks noChangeAspect="1"/>
          </p:cNvSpPr>
          <p:nvPr/>
        </p:nvSpPr>
        <p:spPr>
          <a:xfrm>
            <a:off x="4781731" y="134297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4" name="Right Arrow 113"/>
          <p:cNvSpPr>
            <a:spLocks noChangeAspect="1"/>
          </p:cNvSpPr>
          <p:nvPr/>
        </p:nvSpPr>
        <p:spPr>
          <a:xfrm>
            <a:off x="4781731" y="2091869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5" name="Right Arrow 114"/>
          <p:cNvSpPr>
            <a:spLocks noChangeAspect="1"/>
          </p:cNvSpPr>
          <p:nvPr/>
        </p:nvSpPr>
        <p:spPr>
          <a:xfrm>
            <a:off x="4781731" y="280920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6" name="Right Arrow 115"/>
          <p:cNvSpPr>
            <a:spLocks noChangeAspect="1"/>
          </p:cNvSpPr>
          <p:nvPr/>
        </p:nvSpPr>
        <p:spPr>
          <a:xfrm>
            <a:off x="4781731" y="361351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798817" y="4684184"/>
            <a:ext cx="943258" cy="3282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Hook-up or one-night stand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76734" y="5951538"/>
            <a:ext cx="988598" cy="3282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Self-esteem/worth may suffer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976734" y="6354786"/>
            <a:ext cx="988598" cy="5744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Discover that you don’t have anything in common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968415" y="7046071"/>
            <a:ext cx="988598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Work thru problems; work together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976733" y="5317861"/>
            <a:ext cx="988600" cy="5744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Suffering and other negative consequences occur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977847" y="4684183"/>
            <a:ext cx="969734" cy="5744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One or both avoid future interaction; Self-esteem/worth may suffer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589234" y="4744803"/>
            <a:ext cx="956616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r>
              <a:rPr lang="en-US" sz="800" dirty="0"/>
              <a:t>End up in the car, a hotel, or one of your places</a:t>
            </a:r>
          </a:p>
          <a:p>
            <a:endParaRPr lang="en-US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86879" y="4670994"/>
            <a:ext cx="969463" cy="30828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900" b="1" i="1" dirty="0"/>
              <a:t>Scenario: Bar/Club Encounter</a:t>
            </a:r>
          </a:p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Outing with friends involving alcohol consumption results in meeting a man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390098" y="4744803"/>
            <a:ext cx="956030" cy="291359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Strong physical attraction to the man results in flirting and small talk to assess if the attraction is mutual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604593" y="5590888"/>
            <a:ext cx="956616" cy="10669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Maintain control and arrange to see each other later before giving into the physical attraction that pulls you toward one another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98818" y="5220012"/>
            <a:ext cx="943259" cy="3282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Start dating and get married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798817" y="6495263"/>
            <a:ext cx="943258" cy="20515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Get married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604593" y="6759608"/>
            <a:ext cx="941256" cy="8207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Give yourselves time to know one another and delay sex until a bond has been established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798818" y="5663503"/>
            <a:ext cx="943259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Nothing further develops-discover incompatibility or find out that he only wanted sex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798818" y="6924532"/>
            <a:ext cx="943259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Meet family, establish a sense of trust and security, and learn to one another</a:t>
            </a:r>
          </a:p>
        </p:txBody>
      </p:sp>
      <p:sp>
        <p:nvSpPr>
          <p:cNvPr id="133" name="Right Arrow 132"/>
          <p:cNvSpPr>
            <a:spLocks noChangeAspect="1"/>
          </p:cNvSpPr>
          <p:nvPr/>
        </p:nvSpPr>
        <p:spPr>
          <a:xfrm>
            <a:off x="1159669" y="6102276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34" name="Right Arrow 133"/>
          <p:cNvSpPr>
            <a:spLocks noChangeAspect="1"/>
          </p:cNvSpPr>
          <p:nvPr/>
        </p:nvSpPr>
        <p:spPr>
          <a:xfrm>
            <a:off x="2369416" y="5029826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35" name="Right Arrow 134"/>
          <p:cNvSpPr>
            <a:spLocks noChangeAspect="1"/>
          </p:cNvSpPr>
          <p:nvPr/>
        </p:nvSpPr>
        <p:spPr>
          <a:xfrm>
            <a:off x="2369416" y="5977593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36" name="Right Arrow 135"/>
          <p:cNvSpPr>
            <a:spLocks noChangeAspect="1"/>
          </p:cNvSpPr>
          <p:nvPr/>
        </p:nvSpPr>
        <p:spPr>
          <a:xfrm>
            <a:off x="2369416" y="714706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37" name="Right Arrow 136"/>
          <p:cNvSpPr>
            <a:spLocks noChangeAspect="1"/>
          </p:cNvSpPr>
          <p:nvPr/>
        </p:nvSpPr>
        <p:spPr>
          <a:xfrm>
            <a:off x="3579163" y="4825453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38" name="Right Arrow 137"/>
          <p:cNvSpPr>
            <a:spLocks noChangeAspect="1"/>
          </p:cNvSpPr>
          <p:nvPr/>
        </p:nvSpPr>
        <p:spPr>
          <a:xfrm>
            <a:off x="3579163" y="5286309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39" name="Right Arrow 138"/>
          <p:cNvSpPr>
            <a:spLocks noChangeAspect="1"/>
          </p:cNvSpPr>
          <p:nvPr/>
        </p:nvSpPr>
        <p:spPr>
          <a:xfrm>
            <a:off x="3579163" y="5977593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40" name="Right Arrow 139"/>
          <p:cNvSpPr>
            <a:spLocks noChangeAspect="1"/>
          </p:cNvSpPr>
          <p:nvPr/>
        </p:nvSpPr>
        <p:spPr>
          <a:xfrm>
            <a:off x="3579163" y="6553663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51" name="Right Arrow 150"/>
          <p:cNvSpPr>
            <a:spLocks noChangeAspect="1"/>
          </p:cNvSpPr>
          <p:nvPr/>
        </p:nvSpPr>
        <p:spPr>
          <a:xfrm>
            <a:off x="3579163" y="724494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52" name="Right Arrow 151"/>
          <p:cNvSpPr>
            <a:spLocks noChangeAspect="1"/>
          </p:cNvSpPr>
          <p:nvPr/>
        </p:nvSpPr>
        <p:spPr>
          <a:xfrm>
            <a:off x="4781731" y="479939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53" name="Right Arrow 152"/>
          <p:cNvSpPr>
            <a:spLocks noChangeAspect="1"/>
          </p:cNvSpPr>
          <p:nvPr/>
        </p:nvSpPr>
        <p:spPr>
          <a:xfrm>
            <a:off x="4781731" y="537546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54" name="Right Arrow 153"/>
          <p:cNvSpPr>
            <a:spLocks noChangeAspect="1"/>
          </p:cNvSpPr>
          <p:nvPr/>
        </p:nvSpPr>
        <p:spPr>
          <a:xfrm>
            <a:off x="4781731" y="6066752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55" name="Right Arrow 154"/>
          <p:cNvSpPr>
            <a:spLocks noChangeAspect="1"/>
          </p:cNvSpPr>
          <p:nvPr/>
        </p:nvSpPr>
        <p:spPr>
          <a:xfrm>
            <a:off x="4781731" y="652760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  <p:sp>
        <p:nvSpPr>
          <p:cNvPr id="156" name="Right Arrow 155"/>
          <p:cNvSpPr>
            <a:spLocks noChangeAspect="1"/>
          </p:cNvSpPr>
          <p:nvPr/>
        </p:nvSpPr>
        <p:spPr>
          <a:xfrm>
            <a:off x="4776153" y="7218892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/>
          </p:cNvSpPr>
          <p:nvPr/>
        </p:nvSpPr>
        <p:spPr>
          <a:xfrm>
            <a:off x="180350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Connecting</a:t>
            </a:r>
          </a:p>
        </p:txBody>
      </p:sp>
      <p:sp>
        <p:nvSpPr>
          <p:cNvPr id="86" name="TextBox 85"/>
          <p:cNvSpPr txBox="1">
            <a:spLocks/>
          </p:cNvSpPr>
          <p:nvPr/>
        </p:nvSpPr>
        <p:spPr>
          <a:xfrm>
            <a:off x="1390097" y="133231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Appraising Intent</a:t>
            </a: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2589232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Having Sex</a:t>
            </a:r>
          </a:p>
        </p:txBody>
      </p:sp>
      <p:sp>
        <p:nvSpPr>
          <p:cNvPr id="89" name="TextBox 88"/>
          <p:cNvSpPr txBox="1">
            <a:spLocks/>
          </p:cNvSpPr>
          <p:nvPr/>
        </p:nvSpPr>
        <p:spPr>
          <a:xfrm>
            <a:off x="3788046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Bonding</a:t>
            </a:r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4976734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Outcomes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80352" y="421265"/>
            <a:ext cx="964799" cy="10977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r>
              <a:rPr lang="en-US" sz="900" b="1" dirty="0"/>
              <a:t>Scenario: </a:t>
            </a:r>
            <a:r>
              <a:rPr lang="en-US" sz="900" b="1" i="1" dirty="0"/>
              <a:t>Online encounter</a:t>
            </a:r>
          </a:p>
          <a:p>
            <a:endParaRPr lang="en-US" sz="800" dirty="0"/>
          </a:p>
          <a:p>
            <a:r>
              <a:rPr lang="en-US" sz="800" dirty="0"/>
              <a:t>Electronic contact because he liked your picture or profile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76736" y="421266"/>
            <a:ext cx="964799" cy="15593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Expectations are not met during the in- person meetings ; one partner loses interest, relationship and online communication ends; self-esteem or self-worth may suffer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390097" y="431736"/>
            <a:ext cx="964800" cy="10669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i="1" dirty="0"/>
              <a:t>Talk</a:t>
            </a:r>
            <a:r>
              <a:rPr lang="en-US" sz="800" dirty="0"/>
              <a:t> via email, private chats, and texting gives way to telephone conversations if there is interest in a face-to-face meeting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589232" y="454246"/>
            <a:ext cx="964800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Become friends and try to get to know each other better before having sex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88046" y="431736"/>
            <a:ext cx="964800" cy="8207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Build an emotional connection and friendship through daily contact; begin meeting in person</a:t>
            </a:r>
          </a:p>
        </p:txBody>
      </p:sp>
      <p:sp>
        <p:nvSpPr>
          <p:cNvPr id="72" name="Right Arrow 71"/>
          <p:cNvSpPr>
            <a:spLocks noChangeAspect="1"/>
          </p:cNvSpPr>
          <p:nvPr/>
        </p:nvSpPr>
        <p:spPr>
          <a:xfrm>
            <a:off x="1156342" y="797515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73" name="Right Arrow 72"/>
          <p:cNvSpPr>
            <a:spLocks noChangeAspect="1"/>
          </p:cNvSpPr>
          <p:nvPr/>
        </p:nvSpPr>
        <p:spPr>
          <a:xfrm>
            <a:off x="2375414" y="776575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74" name="Right Arrow 73"/>
          <p:cNvSpPr>
            <a:spLocks noChangeAspect="1"/>
          </p:cNvSpPr>
          <p:nvPr/>
        </p:nvSpPr>
        <p:spPr>
          <a:xfrm>
            <a:off x="3579163" y="73292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75" name="Right Arrow 74"/>
          <p:cNvSpPr>
            <a:spLocks noChangeAspect="1"/>
          </p:cNvSpPr>
          <p:nvPr/>
        </p:nvSpPr>
        <p:spPr>
          <a:xfrm>
            <a:off x="4781731" y="73449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188017" y="2034261"/>
            <a:ext cx="57672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89233" y="2149475"/>
            <a:ext cx="968774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Have sex knowing that there is purely a physical connection between you and accept or not care that no future interaction may occur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89233" y="3491802"/>
            <a:ext cx="972401" cy="3282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Know that he’s the one and have sex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88732" y="3986574"/>
            <a:ext cx="972903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Spend time together (date) and get to know one another before having sex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788046" y="2512483"/>
            <a:ext cx="964800" cy="3282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Sex is a casual or a one-time thing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788047" y="3416829"/>
            <a:ext cx="964800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Delayed--figure out if things need to slow down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88047" y="3999434"/>
            <a:ext cx="964800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Develop feelings for one another; live together or get married, have/share kids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975958" y="2149475"/>
            <a:ext cx="965093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No future interaction occurs: woman is not interested after all or man fails to make subsequent contact and she is uncomfortable with doing so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76735" y="3474436"/>
            <a:ext cx="947237" cy="121172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r>
              <a:rPr lang="en-US" sz="800" dirty="0"/>
              <a:t>Freely talk about anything; maintain a romantic relationship, support one another, compromise</a:t>
            </a:r>
          </a:p>
          <a:p>
            <a:endParaRPr lang="en-US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179676" y="2153797"/>
            <a:ext cx="976666" cy="259043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900" b="1" dirty="0"/>
              <a:t>Scenario: </a:t>
            </a:r>
            <a:r>
              <a:rPr lang="en-US" sz="900" b="1" i="1" dirty="0"/>
              <a:t>Introduction by a common source</a:t>
            </a:r>
          </a:p>
          <a:p>
            <a:endParaRPr lang="en-US" sz="800" dirty="0"/>
          </a:p>
          <a:p>
            <a:r>
              <a:rPr lang="en-US" sz="800" dirty="0"/>
              <a:t>Small talk that generally involves alcohol to find out if there is a connection beyond the person(s) introducing you 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1390097" y="2504586"/>
            <a:ext cx="964800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r>
              <a:rPr lang="en-US" sz="800" dirty="0"/>
              <a:t>Physical attraction</a:t>
            </a:r>
          </a:p>
          <a:p>
            <a:endParaRPr lang="en-US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1390097" y="3509925"/>
            <a:ext cx="964800" cy="9438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r>
              <a:rPr lang="en-US" sz="800" dirty="0"/>
              <a:t>Find that you have a connection beyond that to the person(s) introducing you</a:t>
            </a:r>
          </a:p>
          <a:p>
            <a:endParaRPr lang="en-US" sz="800" dirty="0"/>
          </a:p>
        </p:txBody>
      </p:sp>
      <p:sp>
        <p:nvSpPr>
          <p:cNvPr id="96" name="Right Arrow 95"/>
          <p:cNvSpPr>
            <a:spLocks noChangeAspect="1"/>
          </p:cNvSpPr>
          <p:nvPr/>
        </p:nvSpPr>
        <p:spPr>
          <a:xfrm>
            <a:off x="1195675" y="2699921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2" name="Right Arrow 101"/>
          <p:cNvSpPr>
            <a:spLocks noChangeAspect="1"/>
          </p:cNvSpPr>
          <p:nvPr/>
        </p:nvSpPr>
        <p:spPr>
          <a:xfrm>
            <a:off x="1187030" y="3892682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3" name="Right Arrow 102"/>
          <p:cNvSpPr>
            <a:spLocks noChangeAspect="1"/>
          </p:cNvSpPr>
          <p:nvPr/>
        </p:nvSpPr>
        <p:spPr>
          <a:xfrm>
            <a:off x="2383936" y="2685700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4" name="Right Arrow 103"/>
          <p:cNvSpPr>
            <a:spLocks noChangeAspect="1"/>
          </p:cNvSpPr>
          <p:nvPr/>
        </p:nvSpPr>
        <p:spPr>
          <a:xfrm>
            <a:off x="2375414" y="3611360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5" name="Right Arrow 104"/>
          <p:cNvSpPr>
            <a:spLocks noChangeAspect="1"/>
          </p:cNvSpPr>
          <p:nvPr/>
        </p:nvSpPr>
        <p:spPr>
          <a:xfrm>
            <a:off x="2364054" y="4210300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6" name="Right Arrow 105"/>
          <p:cNvSpPr>
            <a:spLocks noChangeAspect="1"/>
          </p:cNvSpPr>
          <p:nvPr/>
        </p:nvSpPr>
        <p:spPr>
          <a:xfrm>
            <a:off x="3554032" y="430365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7" name="Right Arrow 106"/>
          <p:cNvSpPr>
            <a:spLocks noChangeAspect="1"/>
          </p:cNvSpPr>
          <p:nvPr/>
        </p:nvSpPr>
        <p:spPr>
          <a:xfrm>
            <a:off x="3579163" y="3614811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8" name="Right Arrow 107"/>
          <p:cNvSpPr>
            <a:spLocks noChangeAspect="1"/>
          </p:cNvSpPr>
          <p:nvPr/>
        </p:nvSpPr>
        <p:spPr>
          <a:xfrm>
            <a:off x="3580817" y="2641120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09" name="Right Arrow 108"/>
          <p:cNvSpPr>
            <a:spLocks noChangeAspect="1"/>
          </p:cNvSpPr>
          <p:nvPr/>
        </p:nvSpPr>
        <p:spPr>
          <a:xfrm>
            <a:off x="4778694" y="2614220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0" name="Right Arrow 109"/>
          <p:cNvSpPr>
            <a:spLocks noChangeAspect="1"/>
          </p:cNvSpPr>
          <p:nvPr/>
        </p:nvSpPr>
        <p:spPr>
          <a:xfrm>
            <a:off x="4751094" y="361630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11" name="Right Arrow 110"/>
          <p:cNvSpPr>
            <a:spLocks noChangeAspect="1"/>
          </p:cNvSpPr>
          <p:nvPr/>
        </p:nvSpPr>
        <p:spPr>
          <a:xfrm>
            <a:off x="4778694" y="4246220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174304" y="4857004"/>
            <a:ext cx="57672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80350" y="5027261"/>
            <a:ext cx="964800" cy="257504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900" b="1" dirty="0"/>
              <a:t>Scenario : </a:t>
            </a:r>
            <a:r>
              <a:rPr lang="en-US" sz="900" b="1" i="1" dirty="0"/>
              <a:t>Friends to Lovers</a:t>
            </a:r>
          </a:p>
          <a:p>
            <a:endParaRPr lang="en-US" sz="800" dirty="0"/>
          </a:p>
          <a:p>
            <a:r>
              <a:rPr lang="en-US" sz="800" dirty="0"/>
              <a:t>Frequent interaction: hang out together and talk on the telephone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 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390097" y="5269722"/>
            <a:ext cx="964800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Establish trust and respect for one another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390097" y="6694104"/>
            <a:ext cx="964800" cy="6976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Develop or recognize that you are physically attracted to one another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588732" y="4991172"/>
            <a:ext cx="972902" cy="9438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Develop feelings for one another and know each other well (including STD history) before having sex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584814" y="6470001"/>
            <a:ext cx="972902" cy="10669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Succumb to physical attraction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3788048" y="4972219"/>
            <a:ext cx="963035" cy="8207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Establish a rule of monogamy, personal / social recognition as being a couple; marriage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6736" y="5027262"/>
            <a:ext cx="964315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Freely talk about anything; see yourselves as one; love and support one another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790719" y="7023952"/>
            <a:ext cx="960376" cy="9438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Fall into  </a:t>
            </a:r>
            <a:r>
              <a:rPr lang="en-US" sz="800" i="1" dirty="0"/>
              <a:t>friends with benefits</a:t>
            </a:r>
            <a:r>
              <a:rPr lang="en-US" sz="800" dirty="0"/>
              <a:t> arrangement: other sexual partners are permitted or expected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790719" y="5893930"/>
            <a:ext cx="963034" cy="9438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Get to know one another better and establish a bond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976736" y="6777731"/>
            <a:ext cx="964315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Ruin the friendship; have doubts about whether sex was what you really wanted; one wants more out of the relationship than the other </a:t>
            </a:r>
          </a:p>
        </p:txBody>
      </p:sp>
      <p:sp>
        <p:nvSpPr>
          <p:cNvPr id="157" name="Right Arrow 156"/>
          <p:cNvSpPr>
            <a:spLocks noChangeAspect="1"/>
          </p:cNvSpPr>
          <p:nvPr/>
        </p:nvSpPr>
        <p:spPr>
          <a:xfrm>
            <a:off x="1168314" y="5418509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58" name="Right Arrow 157"/>
          <p:cNvSpPr>
            <a:spLocks noChangeAspect="1"/>
          </p:cNvSpPr>
          <p:nvPr/>
        </p:nvSpPr>
        <p:spPr>
          <a:xfrm>
            <a:off x="1159669" y="6956912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59" name="Right Arrow 158"/>
          <p:cNvSpPr>
            <a:spLocks noChangeAspect="1"/>
          </p:cNvSpPr>
          <p:nvPr/>
        </p:nvSpPr>
        <p:spPr>
          <a:xfrm>
            <a:off x="2378061" y="5418509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60" name="Right Arrow 159"/>
          <p:cNvSpPr>
            <a:spLocks noChangeAspect="1"/>
          </p:cNvSpPr>
          <p:nvPr/>
        </p:nvSpPr>
        <p:spPr>
          <a:xfrm>
            <a:off x="2369416" y="6956912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61" name="Right Arrow 160"/>
          <p:cNvSpPr>
            <a:spLocks noChangeAspect="1"/>
          </p:cNvSpPr>
          <p:nvPr/>
        </p:nvSpPr>
        <p:spPr>
          <a:xfrm>
            <a:off x="3579163" y="5317861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62" name="Right Arrow 161"/>
          <p:cNvSpPr>
            <a:spLocks noChangeAspect="1"/>
          </p:cNvSpPr>
          <p:nvPr/>
        </p:nvSpPr>
        <p:spPr>
          <a:xfrm>
            <a:off x="3579163" y="724494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63" name="Right Arrow 162"/>
          <p:cNvSpPr>
            <a:spLocks noChangeAspect="1"/>
          </p:cNvSpPr>
          <p:nvPr/>
        </p:nvSpPr>
        <p:spPr>
          <a:xfrm>
            <a:off x="3579163" y="6527608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64" name="Right Arrow 163"/>
          <p:cNvSpPr>
            <a:spLocks noChangeAspect="1"/>
          </p:cNvSpPr>
          <p:nvPr/>
        </p:nvSpPr>
        <p:spPr>
          <a:xfrm>
            <a:off x="4781731" y="5317861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65" name="Right Arrow 164"/>
          <p:cNvSpPr>
            <a:spLocks noChangeAspect="1"/>
          </p:cNvSpPr>
          <p:nvPr/>
        </p:nvSpPr>
        <p:spPr>
          <a:xfrm>
            <a:off x="4781731" y="7360161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166" name="Right Arrow 165"/>
          <p:cNvSpPr>
            <a:spLocks noChangeAspect="1"/>
          </p:cNvSpPr>
          <p:nvPr/>
        </p:nvSpPr>
        <p:spPr>
          <a:xfrm>
            <a:off x="4781731" y="6035200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559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/>
          </p:cNvSpPr>
          <p:nvPr/>
        </p:nvSpPr>
        <p:spPr>
          <a:xfrm>
            <a:off x="180350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Connecting</a:t>
            </a:r>
          </a:p>
        </p:txBody>
      </p:sp>
      <p:sp>
        <p:nvSpPr>
          <p:cNvPr id="86" name="TextBox 85"/>
          <p:cNvSpPr txBox="1">
            <a:spLocks/>
          </p:cNvSpPr>
          <p:nvPr/>
        </p:nvSpPr>
        <p:spPr>
          <a:xfrm>
            <a:off x="1390097" y="133231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Appraising Intent</a:t>
            </a: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2589232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Having Sex</a:t>
            </a:r>
          </a:p>
        </p:txBody>
      </p:sp>
      <p:sp>
        <p:nvSpPr>
          <p:cNvPr id="89" name="TextBox 88"/>
          <p:cNvSpPr txBox="1">
            <a:spLocks/>
          </p:cNvSpPr>
          <p:nvPr/>
        </p:nvSpPr>
        <p:spPr>
          <a:xfrm>
            <a:off x="3788046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Bonding</a:t>
            </a:r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4976734" y="138087"/>
            <a:ext cx="964800" cy="205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81254" tIns="40627" rIns="81254" bIns="40627" rtlCol="0">
            <a:spAutoFit/>
          </a:bodyPr>
          <a:lstStyle/>
          <a:p>
            <a:pPr algn="ctr"/>
            <a:r>
              <a:rPr lang="en-US" sz="800" b="1" dirty="0"/>
              <a:t>Outcomes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89232" y="594087"/>
            <a:ext cx="964800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Having sex is a decision that is made jointly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99844" y="1285370"/>
            <a:ext cx="954188" cy="5744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Have sex soon after meeting and instantly fall in love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82418" y="651694"/>
            <a:ext cx="970428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endParaRPr lang="en-US" sz="800" dirty="0"/>
          </a:p>
          <a:p>
            <a:r>
              <a:rPr lang="en-US" sz="800" dirty="0"/>
              <a:t>Move in together while recognizing that the relationships not a good thing for you, for him, or for both of you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180350" y="447959"/>
            <a:ext cx="964800" cy="174029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900" b="1" dirty="0"/>
              <a:t>Scenario: </a:t>
            </a:r>
            <a:r>
              <a:rPr lang="en-US" sz="900" b="1" i="1" dirty="0"/>
              <a:t>Rational Choice</a:t>
            </a:r>
          </a:p>
          <a:p>
            <a:endParaRPr lang="en-US" sz="800" dirty="0"/>
          </a:p>
          <a:p>
            <a:r>
              <a:rPr lang="en-US" sz="800" dirty="0"/>
              <a:t>Have an idea of what you want in a partner so you go after men who share common interest and have attributes of the type of man you are looking for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88749" y="651694"/>
            <a:ext cx="966148" cy="3282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Take time to get to know one another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388749" y="1342977"/>
            <a:ext cx="966148" cy="4513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Lack of planning or desperation influence decisions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71106" y="651694"/>
            <a:ext cx="970428" cy="11900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1254" tIns="40627" rIns="81254" bIns="40627" rtlCol="0">
            <a:spAutoFit/>
          </a:bodyPr>
          <a:lstStyle/>
          <a:p>
            <a:r>
              <a:rPr lang="en-US" sz="800" dirty="0"/>
              <a:t>Disappointment that he is not your ideal man; suffering or other negative consequences may follow or you may adapt and grow together</a:t>
            </a:r>
          </a:p>
        </p:txBody>
      </p:sp>
      <p:sp>
        <p:nvSpPr>
          <p:cNvPr id="78" name="Right Arrow 77"/>
          <p:cNvSpPr>
            <a:spLocks noChangeAspect="1"/>
          </p:cNvSpPr>
          <p:nvPr/>
        </p:nvSpPr>
        <p:spPr>
          <a:xfrm>
            <a:off x="1172911" y="75577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3" name="Right Arrow 92"/>
          <p:cNvSpPr>
            <a:spLocks noChangeAspect="1"/>
          </p:cNvSpPr>
          <p:nvPr/>
        </p:nvSpPr>
        <p:spPr>
          <a:xfrm>
            <a:off x="1159669" y="154185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4" name="Right Arrow 93"/>
          <p:cNvSpPr>
            <a:spLocks noChangeAspect="1"/>
          </p:cNvSpPr>
          <p:nvPr/>
        </p:nvSpPr>
        <p:spPr>
          <a:xfrm>
            <a:off x="2369416" y="75577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5" name="Right Arrow 94"/>
          <p:cNvSpPr>
            <a:spLocks noChangeAspect="1"/>
          </p:cNvSpPr>
          <p:nvPr/>
        </p:nvSpPr>
        <p:spPr>
          <a:xfrm>
            <a:off x="2406602" y="154185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7" name="Right Arrow 96"/>
          <p:cNvSpPr>
            <a:spLocks noChangeAspect="1"/>
          </p:cNvSpPr>
          <p:nvPr/>
        </p:nvSpPr>
        <p:spPr>
          <a:xfrm>
            <a:off x="3571984" y="755777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8" name="Right Arrow 97"/>
          <p:cNvSpPr>
            <a:spLocks noChangeAspect="1"/>
          </p:cNvSpPr>
          <p:nvPr/>
        </p:nvSpPr>
        <p:spPr>
          <a:xfrm>
            <a:off x="3571984" y="1541854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  <p:sp>
        <p:nvSpPr>
          <p:cNvPr id="99" name="Right Arrow 98"/>
          <p:cNvSpPr>
            <a:spLocks noChangeAspect="1"/>
          </p:cNvSpPr>
          <p:nvPr/>
        </p:nvSpPr>
        <p:spPr>
          <a:xfrm>
            <a:off x="4781731" y="1196212"/>
            <a:ext cx="180000" cy="8915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spcCol="0" rtlCol="0" anchor="ctr"/>
          <a:lstStyle/>
          <a:p>
            <a:pPr algn="ctr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517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940</Words>
  <Application>Microsoft Office PowerPoint</Application>
  <PresentationFormat>Custom</PresentationFormat>
  <Paragraphs>163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Toledo</dc:creator>
  <cp:lastModifiedBy>McLellan, Eleanor (CDC/OID/NCHHSTP)</cp:lastModifiedBy>
  <cp:revision>78</cp:revision>
  <cp:lastPrinted>2013-02-27T19:38:33Z</cp:lastPrinted>
  <dcterms:created xsi:type="dcterms:W3CDTF">2013-02-14T20:52:36Z</dcterms:created>
  <dcterms:modified xsi:type="dcterms:W3CDTF">2013-03-04T19:21:04Z</dcterms:modified>
</cp:coreProperties>
</file>