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2BD"/>
    <a:srgbClr val="0501B3"/>
    <a:srgbClr val="050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320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8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277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3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7612223-C186-4A3F-8DB0-677CD16B9DB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7482021-37E1-4F48-9C91-6CAEF154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B618-CF3E-CAE4-2C0F-9ABA233BE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919" y="1509622"/>
            <a:ext cx="5814082" cy="2290313"/>
          </a:xfrm>
        </p:spPr>
        <p:txBody>
          <a:bodyPr>
            <a:noAutofit/>
          </a:bodyPr>
          <a:lstStyle/>
          <a:p>
            <a:r>
              <a:rPr lang="en-US" sz="5400" dirty="0"/>
              <a:t>Exotic Diffusion of Walking Droplets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F99EA-324C-7481-1AE4-AF2A6D1EE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7919" y="4425350"/>
            <a:ext cx="5362632" cy="1673526"/>
          </a:xfrm>
        </p:spPr>
        <p:txBody>
          <a:bodyPr>
            <a:normAutofit fontScale="92500"/>
          </a:bodyPr>
          <a:lstStyle/>
          <a:p>
            <a:r>
              <a:rPr lang="en-US" dirty="0"/>
              <a:t>Abel Abraham                                         Mathematics &amp; Biomedical Engineering</a:t>
            </a:r>
          </a:p>
          <a:p>
            <a:r>
              <a:rPr lang="en-US" dirty="0"/>
              <a:t>Advisor: Professor Pedro J. </a:t>
            </a:r>
            <a:r>
              <a:rPr lang="en-US" dirty="0" err="1"/>
              <a:t>Sáenz</a:t>
            </a:r>
            <a:endParaRPr lang="en-US" dirty="0"/>
          </a:p>
          <a:p>
            <a:pPr>
              <a:spcBef>
                <a:spcPts val="200"/>
              </a:spcBef>
            </a:pPr>
            <a:r>
              <a:rPr lang="en-US" dirty="0"/>
              <a:t>Mathematics</a:t>
            </a:r>
          </a:p>
        </p:txBody>
      </p:sp>
      <p:pic>
        <p:nvPicPr>
          <p:cNvPr id="5" name="Picture 4" descr="A person playing a record&#10;&#10;Description automatically generated with low confidence">
            <a:extLst>
              <a:ext uri="{FF2B5EF4-FFF2-40B4-BE49-F238E27FC236}">
                <a16:creationId xmlns:a16="http://schemas.microsoft.com/office/drawing/2014/main" id="{AC8D6E5E-EFD9-3B7E-E207-27985E57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3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2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DFA9-A2C4-1D9A-1CF0-2CF34DA51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09" y="5696816"/>
            <a:ext cx="2427937" cy="6293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Quantum particles are also </a:t>
            </a:r>
            <a:r>
              <a:rPr lang="en-US" u="sng" dirty="0"/>
              <a:t>waves</a:t>
            </a:r>
            <a:r>
              <a:rPr lang="en-US" dirty="0"/>
              <a:t> and move differently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6B8495-E9B8-BD55-80C3-02B7B9C943D6}"/>
              </a:ext>
            </a:extLst>
          </p:cNvPr>
          <p:cNvSpPr txBox="1">
            <a:spLocks/>
          </p:cNvSpPr>
          <p:nvPr/>
        </p:nvSpPr>
        <p:spPr>
          <a:xfrm>
            <a:off x="434283" y="2447110"/>
            <a:ext cx="2713282" cy="644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Diffusive particles “bounce” off random obstacles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F7A41F-F93E-890E-AF4F-BA4A3DC6F924}"/>
              </a:ext>
            </a:extLst>
          </p:cNvPr>
          <p:cNvSpPr txBox="1">
            <a:spLocks/>
          </p:cNvSpPr>
          <p:nvPr/>
        </p:nvSpPr>
        <p:spPr>
          <a:xfrm>
            <a:off x="3958929" y="2798206"/>
            <a:ext cx="2165633" cy="561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collection of these particles will…</a:t>
            </a: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0601E8B1-9710-2457-4F32-35134DEB27AB}"/>
              </a:ext>
            </a:extLst>
          </p:cNvPr>
          <p:cNvGrpSpPr/>
          <p:nvPr/>
        </p:nvGrpSpPr>
        <p:grpSpPr>
          <a:xfrm>
            <a:off x="7163899" y="158710"/>
            <a:ext cx="3906162" cy="2882419"/>
            <a:chOff x="7235551" y="1045633"/>
            <a:chExt cx="3906162" cy="2882419"/>
          </a:xfrm>
        </p:grpSpPr>
        <p:pic>
          <p:nvPicPr>
            <p:cNvPr id="1038" name="Picture 1037" descr="Chart, line chart&#10;&#10;Description automatically generated">
              <a:extLst>
                <a:ext uri="{FF2B5EF4-FFF2-40B4-BE49-F238E27FC236}">
                  <a16:creationId xmlns:a16="http://schemas.microsoft.com/office/drawing/2014/main" id="{A0D52F11-4E95-D1C5-FB0B-22CF73E77F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4" t="6282" r="7525" b="5660"/>
            <a:stretch/>
          </p:blipFill>
          <p:spPr>
            <a:xfrm>
              <a:off x="7235551" y="1045633"/>
              <a:ext cx="3906162" cy="2882419"/>
            </a:xfrm>
            <a:prstGeom prst="rect">
              <a:avLst/>
            </a:prstGeom>
          </p:spPr>
        </p:pic>
        <p:sp>
          <p:nvSpPr>
            <p:cNvPr id="1039" name="Content Placeholder 2">
              <a:extLst>
                <a:ext uri="{FF2B5EF4-FFF2-40B4-BE49-F238E27FC236}">
                  <a16:creationId xmlns:a16="http://schemas.microsoft.com/office/drawing/2014/main" id="{1AFDE595-B959-F549-12E2-672EDA61F01F}"/>
                </a:ext>
              </a:extLst>
            </p:cNvPr>
            <p:cNvSpPr txBox="1">
              <a:spLocks/>
            </p:cNvSpPr>
            <p:nvPr/>
          </p:nvSpPr>
          <p:spPr>
            <a:xfrm>
              <a:off x="9321288" y="1255821"/>
              <a:ext cx="943154" cy="2579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rgbClr val="0072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Time = 0</a:t>
              </a:r>
            </a:p>
          </p:txBody>
        </p:sp>
        <p:sp>
          <p:nvSpPr>
            <p:cNvPr id="1040" name="Content Placeholder 2">
              <a:extLst>
                <a:ext uri="{FF2B5EF4-FFF2-40B4-BE49-F238E27FC236}">
                  <a16:creationId xmlns:a16="http://schemas.microsoft.com/office/drawing/2014/main" id="{3FDBED0D-DA17-B30C-A9A0-F017B1255ACE}"/>
                </a:ext>
              </a:extLst>
            </p:cNvPr>
            <p:cNvSpPr txBox="1">
              <a:spLocks/>
            </p:cNvSpPr>
            <p:nvPr/>
          </p:nvSpPr>
          <p:spPr>
            <a:xfrm>
              <a:off x="9637590" y="2967729"/>
              <a:ext cx="943154" cy="2579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Time &gt; 0</a:t>
              </a:r>
            </a:p>
          </p:txBody>
        </p:sp>
      </p:grpSp>
      <p:sp>
        <p:nvSpPr>
          <p:cNvPr id="1045" name="Content Placeholder 2">
            <a:extLst>
              <a:ext uri="{FF2B5EF4-FFF2-40B4-BE49-F238E27FC236}">
                <a16:creationId xmlns:a16="http://schemas.microsoft.com/office/drawing/2014/main" id="{5B953E8D-FDFE-C152-4758-1E04BBC5574A}"/>
              </a:ext>
            </a:extLst>
          </p:cNvPr>
          <p:cNvSpPr txBox="1">
            <a:spLocks/>
          </p:cNvSpPr>
          <p:nvPr/>
        </p:nvSpPr>
        <p:spPr>
          <a:xfrm>
            <a:off x="4037437" y="4348255"/>
            <a:ext cx="3278847" cy="1376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Sometimes electrons </a:t>
            </a:r>
            <a:r>
              <a:rPr lang="en-US" sz="2000" b="1" u="sng" dirty="0"/>
              <a:t>don’t</a:t>
            </a:r>
            <a:r>
              <a:rPr lang="en-US" sz="2000" u="sng" dirty="0"/>
              <a:t> spread out</a:t>
            </a:r>
            <a:r>
              <a:rPr lang="en-US" sz="2000" dirty="0"/>
              <a:t> and get stuck, or ‘localize’, which is very unexpected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04039A-F999-4DA0-1CA9-FD0C0E465A6C}"/>
              </a:ext>
            </a:extLst>
          </p:cNvPr>
          <p:cNvGrpSpPr/>
          <p:nvPr/>
        </p:nvGrpSpPr>
        <p:grpSpPr>
          <a:xfrm>
            <a:off x="3691257" y="198249"/>
            <a:ext cx="3275177" cy="2528792"/>
            <a:chOff x="3500725" y="914015"/>
            <a:chExt cx="3275177" cy="25287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40EC1C-9D8C-E883-9B57-9FF6D705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6436" y="1024451"/>
              <a:ext cx="2038185" cy="1833514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61D022C-33C1-D004-7090-89CDD41B56C8}"/>
                </a:ext>
              </a:extLst>
            </p:cNvPr>
            <p:cNvSpPr/>
            <p:nvPr/>
          </p:nvSpPr>
          <p:spPr>
            <a:xfrm>
              <a:off x="4228259" y="1661395"/>
              <a:ext cx="1113394" cy="1084872"/>
            </a:xfrm>
            <a:prstGeom prst="ellipse">
              <a:avLst/>
            </a:prstGeom>
            <a:noFill/>
            <a:ln w="28575">
              <a:solidFill>
                <a:srgbClr val="007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1E1DEB-0A4E-48F2-9CF8-BA511527B942}"/>
                </a:ext>
              </a:extLst>
            </p:cNvPr>
            <p:cNvSpPr/>
            <p:nvPr/>
          </p:nvSpPr>
          <p:spPr>
            <a:xfrm>
              <a:off x="3500725" y="914015"/>
              <a:ext cx="2595275" cy="25287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01A060AF-E877-AB3A-6513-3F0AD368B416}"/>
                </a:ext>
              </a:extLst>
            </p:cNvPr>
            <p:cNvSpPr txBox="1">
              <a:spLocks/>
            </p:cNvSpPr>
            <p:nvPr/>
          </p:nvSpPr>
          <p:spPr>
            <a:xfrm>
              <a:off x="5832748" y="2885333"/>
              <a:ext cx="943154" cy="2579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Time &gt; 0</a:t>
              </a: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ABEAC2-1B1F-948E-E306-2432046D17C1}"/>
              </a:ext>
            </a:extLst>
          </p:cNvPr>
          <p:cNvSpPr txBox="1">
            <a:spLocks/>
          </p:cNvSpPr>
          <p:nvPr/>
        </p:nvSpPr>
        <p:spPr>
          <a:xfrm>
            <a:off x="6370230" y="3085719"/>
            <a:ext cx="2702650" cy="56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spread out </a:t>
            </a:r>
            <a:r>
              <a:rPr lang="en-US" dirty="0"/>
              <a:t>over time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8AAA13-1843-018D-EA76-DD6BEFCD0B38}"/>
              </a:ext>
            </a:extLst>
          </p:cNvPr>
          <p:cNvSpPr txBox="1">
            <a:spLocks/>
          </p:cNvSpPr>
          <p:nvPr/>
        </p:nvSpPr>
        <p:spPr>
          <a:xfrm>
            <a:off x="1639807" y="6339583"/>
            <a:ext cx="7904789" cy="1129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u="sng" dirty="0"/>
              <a:t>Can classical particles localize?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8893E6-BE08-423C-AA5D-C356A0476568}"/>
              </a:ext>
            </a:extLst>
          </p:cNvPr>
          <p:cNvSpPr txBox="1">
            <a:spLocks/>
          </p:cNvSpPr>
          <p:nvPr/>
        </p:nvSpPr>
        <p:spPr>
          <a:xfrm>
            <a:off x="32137" y="-58668"/>
            <a:ext cx="4543922" cy="733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Classical Diffusion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D7BCB6-5120-4B95-42D3-CD863B4953A2}"/>
              </a:ext>
            </a:extLst>
          </p:cNvPr>
          <p:cNvSpPr txBox="1">
            <a:spLocks/>
          </p:cNvSpPr>
          <p:nvPr/>
        </p:nvSpPr>
        <p:spPr>
          <a:xfrm>
            <a:off x="32137" y="3178915"/>
            <a:ext cx="3443113" cy="6982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Quantum “Diffusion”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FA129E-6717-E004-DED5-E5DF81B13993}"/>
              </a:ext>
            </a:extLst>
          </p:cNvPr>
          <p:cNvGrpSpPr/>
          <p:nvPr/>
        </p:nvGrpSpPr>
        <p:grpSpPr>
          <a:xfrm>
            <a:off x="468115" y="784585"/>
            <a:ext cx="2957265" cy="1516270"/>
            <a:chOff x="468115" y="784585"/>
            <a:chExt cx="2957265" cy="1516270"/>
          </a:xfrm>
        </p:grpSpPr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9A104B04-FE35-70B3-265E-EC4F5289DA4D}"/>
                </a:ext>
              </a:extLst>
            </p:cNvPr>
            <p:cNvSpPr txBox="1">
              <a:spLocks/>
            </p:cNvSpPr>
            <p:nvPr/>
          </p:nvSpPr>
          <p:spPr>
            <a:xfrm>
              <a:off x="2482226" y="1877372"/>
              <a:ext cx="943154" cy="2579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Time &gt; 0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BF54677-325E-6BC3-DD0F-BCF68C345068}"/>
                </a:ext>
              </a:extLst>
            </p:cNvPr>
            <p:cNvGrpSpPr/>
            <p:nvPr/>
          </p:nvGrpSpPr>
          <p:grpSpPr>
            <a:xfrm>
              <a:off x="468115" y="784585"/>
              <a:ext cx="2427325" cy="1516270"/>
              <a:chOff x="468115" y="784585"/>
              <a:chExt cx="2427325" cy="151627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A434139-867E-8592-EADA-CADA92070F95}"/>
                  </a:ext>
                </a:extLst>
              </p:cNvPr>
              <p:cNvSpPr/>
              <p:nvPr/>
            </p:nvSpPr>
            <p:spPr>
              <a:xfrm>
                <a:off x="1710580" y="1546151"/>
                <a:ext cx="231536" cy="2253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BF73922-9E20-6095-AC9B-C9D47B6882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79694" y="1252963"/>
                <a:ext cx="328830" cy="29894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C0DCCF2-964D-6DB6-15FB-E317379F2CB0}"/>
                  </a:ext>
                </a:extLst>
              </p:cNvPr>
              <p:cNvSpPr/>
              <p:nvPr/>
            </p:nvSpPr>
            <p:spPr>
              <a:xfrm>
                <a:off x="1183387" y="1014756"/>
                <a:ext cx="231536" cy="2253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CA3B219-78F7-C555-A154-106B03A6F9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105" y="1261062"/>
                <a:ext cx="548596" cy="60344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F1760F9-F503-D892-75E5-F7EC532AD028}"/>
                  </a:ext>
                </a:extLst>
              </p:cNvPr>
              <p:cNvSpPr/>
              <p:nvPr/>
            </p:nvSpPr>
            <p:spPr>
              <a:xfrm>
                <a:off x="468115" y="1796569"/>
                <a:ext cx="231536" cy="2253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AF8D2B4-E242-CDEB-8531-E2B76F6FD5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103" y="1724042"/>
                <a:ext cx="496355" cy="1755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74E0424-4A27-B974-6B8D-596A3707BB10}"/>
                  </a:ext>
                </a:extLst>
              </p:cNvPr>
              <p:cNvSpPr/>
              <p:nvPr/>
            </p:nvSpPr>
            <p:spPr>
              <a:xfrm>
                <a:off x="1197739" y="1483395"/>
                <a:ext cx="231536" cy="2253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150DDD2-A27F-A05C-A4EC-E60194E3C232}"/>
                  </a:ext>
                </a:extLst>
              </p:cNvPr>
              <p:cNvSpPr/>
              <p:nvPr/>
            </p:nvSpPr>
            <p:spPr>
              <a:xfrm>
                <a:off x="1792357" y="2075511"/>
                <a:ext cx="231536" cy="2253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A58FBE34-0599-6406-0E95-4B6C728081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7923" y="1755753"/>
                <a:ext cx="462885" cy="31897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E990788-8644-7498-8913-F13EBF4623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68650" y="1811797"/>
                <a:ext cx="543518" cy="24906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7B1AE1C-9663-8F27-34EC-BDD850E21328}"/>
                  </a:ext>
                </a:extLst>
              </p:cNvPr>
              <p:cNvSpPr/>
              <p:nvPr/>
            </p:nvSpPr>
            <p:spPr>
              <a:xfrm>
                <a:off x="1583805" y="1089937"/>
                <a:ext cx="154695" cy="150558"/>
              </a:xfrm>
              <a:prstGeom prst="ellipse">
                <a:avLst/>
              </a:prstGeom>
              <a:solidFill>
                <a:srgbClr val="0501B3"/>
              </a:solidFill>
              <a:ln>
                <a:solidFill>
                  <a:srgbClr val="0072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42D1379-4958-1312-51D0-6FE260355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8524" y="1287080"/>
                <a:ext cx="85995" cy="2350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16417D4-FF8A-0B00-B915-CDC7D8B83DF5}"/>
                  </a:ext>
                </a:extLst>
              </p:cNvPr>
              <p:cNvSpPr/>
              <p:nvPr/>
            </p:nvSpPr>
            <p:spPr>
              <a:xfrm>
                <a:off x="2566028" y="1695880"/>
                <a:ext cx="154695" cy="150558"/>
              </a:xfrm>
              <a:prstGeom prst="ellipse">
                <a:avLst/>
              </a:prstGeom>
              <a:solidFill>
                <a:srgbClr val="0501B3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23F77827-739D-ECCA-17FE-4CA19DDB26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2286" y="784585"/>
                <a:ext cx="943154" cy="2579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200" dirty="0">
                    <a:solidFill>
                      <a:srgbClr val="0072BD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Time = 0</a:t>
                </a:r>
              </a:p>
            </p:txBody>
          </p:sp>
        </p:grpSp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F1A18332-737E-AB3A-0EC4-0CF5616A84DA}"/>
              </a:ext>
            </a:extLst>
          </p:cNvPr>
          <p:cNvSpPr txBox="1">
            <a:spLocks/>
          </p:cNvSpPr>
          <p:nvPr/>
        </p:nvSpPr>
        <p:spPr>
          <a:xfrm>
            <a:off x="4674336" y="2021913"/>
            <a:ext cx="943154" cy="257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0072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= 0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E2D2B75A-7A80-D178-E6F0-D3F4B9CE5C22}"/>
              </a:ext>
            </a:extLst>
          </p:cNvPr>
          <p:cNvSpPr txBox="1">
            <a:spLocks/>
          </p:cNvSpPr>
          <p:nvPr/>
        </p:nvSpPr>
        <p:spPr>
          <a:xfrm>
            <a:off x="2204411" y="5096547"/>
            <a:ext cx="943154" cy="257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&gt; 0</a:t>
            </a:r>
          </a:p>
        </p:txBody>
      </p:sp>
      <p:sp>
        <p:nvSpPr>
          <p:cNvPr id="1063" name="Oval 1062">
            <a:extLst>
              <a:ext uri="{FF2B5EF4-FFF2-40B4-BE49-F238E27FC236}">
                <a16:creationId xmlns:a16="http://schemas.microsoft.com/office/drawing/2014/main" id="{A4307658-2290-F1C1-B7C0-AD51C6E25926}"/>
              </a:ext>
            </a:extLst>
          </p:cNvPr>
          <p:cNvSpPr/>
          <p:nvPr/>
        </p:nvSpPr>
        <p:spPr>
          <a:xfrm>
            <a:off x="1562636" y="729991"/>
            <a:ext cx="231536" cy="22534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F5E9259E-3F27-B743-7F1B-866DB5ACA5F5}"/>
              </a:ext>
            </a:extLst>
          </p:cNvPr>
          <p:cNvGrpSpPr/>
          <p:nvPr/>
        </p:nvGrpSpPr>
        <p:grpSpPr>
          <a:xfrm>
            <a:off x="290251" y="3978455"/>
            <a:ext cx="3060404" cy="2137047"/>
            <a:chOff x="290251" y="3978455"/>
            <a:chExt cx="3060404" cy="2137047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F332D59-C2B8-E2FC-7B11-48AFCB314872}"/>
                </a:ext>
              </a:extLst>
            </p:cNvPr>
            <p:cNvSpPr/>
            <p:nvPr/>
          </p:nvSpPr>
          <p:spPr>
            <a:xfrm>
              <a:off x="290251" y="5124191"/>
              <a:ext cx="231536" cy="22534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>
              <a:extLst>
                <a:ext uri="{FF2B5EF4-FFF2-40B4-BE49-F238E27FC236}">
                  <a16:creationId xmlns:a16="http://schemas.microsoft.com/office/drawing/2014/main" id="{63CF1576-92B0-8364-54FB-1CEE4B484534}"/>
                </a:ext>
              </a:extLst>
            </p:cNvPr>
            <p:cNvSpPr/>
            <p:nvPr/>
          </p:nvSpPr>
          <p:spPr>
            <a:xfrm>
              <a:off x="1019875" y="4811017"/>
              <a:ext cx="231536" cy="22534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0DF10844-5A9A-4890-6980-D4D91B01AF15}"/>
                </a:ext>
              </a:extLst>
            </p:cNvPr>
            <p:cNvSpPr/>
            <p:nvPr/>
          </p:nvSpPr>
          <p:spPr>
            <a:xfrm>
              <a:off x="1614493" y="5403133"/>
              <a:ext cx="231536" cy="22534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Content Placeholder 2">
              <a:extLst>
                <a:ext uri="{FF2B5EF4-FFF2-40B4-BE49-F238E27FC236}">
                  <a16:creationId xmlns:a16="http://schemas.microsoft.com/office/drawing/2014/main" id="{9DBAAB68-9D92-8FF3-CC56-688442171B3A}"/>
                </a:ext>
              </a:extLst>
            </p:cNvPr>
            <p:cNvSpPr txBox="1">
              <a:spLocks/>
            </p:cNvSpPr>
            <p:nvPr/>
          </p:nvSpPr>
          <p:spPr>
            <a:xfrm>
              <a:off x="1700221" y="3978455"/>
              <a:ext cx="943154" cy="2579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rgbClr val="0072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Time = 0</a:t>
              </a:r>
            </a:p>
          </p:txBody>
        </p: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F17233DA-9E5A-1C59-33C4-12B31C38218D}"/>
                </a:ext>
              </a:extLst>
            </p:cNvPr>
            <p:cNvGrpSpPr/>
            <p:nvPr/>
          </p:nvGrpSpPr>
          <p:grpSpPr>
            <a:xfrm>
              <a:off x="1181801" y="4190999"/>
              <a:ext cx="781816" cy="760907"/>
              <a:chOff x="1070406" y="3950048"/>
              <a:chExt cx="781816" cy="760907"/>
            </a:xfrm>
          </p:grpSpPr>
          <p:sp>
            <p:nvSpPr>
              <p:cNvPr id="1031" name="Oval 1030">
                <a:extLst>
                  <a:ext uri="{FF2B5EF4-FFF2-40B4-BE49-F238E27FC236}">
                    <a16:creationId xmlns:a16="http://schemas.microsoft.com/office/drawing/2014/main" id="{503BA70A-D8BE-6851-0B67-7C4D16B0D588}"/>
                  </a:ext>
                </a:extLst>
              </p:cNvPr>
              <p:cNvSpPr/>
              <p:nvPr/>
            </p:nvSpPr>
            <p:spPr>
              <a:xfrm>
                <a:off x="1381241" y="4247047"/>
                <a:ext cx="154695" cy="150558"/>
              </a:xfrm>
              <a:prstGeom prst="ellipse">
                <a:avLst/>
              </a:prstGeom>
              <a:solidFill>
                <a:srgbClr val="0501B3"/>
              </a:solidFill>
              <a:ln>
                <a:solidFill>
                  <a:srgbClr val="0072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Oval 1034">
                <a:extLst>
                  <a:ext uri="{FF2B5EF4-FFF2-40B4-BE49-F238E27FC236}">
                    <a16:creationId xmlns:a16="http://schemas.microsoft.com/office/drawing/2014/main" id="{5E5DBA28-8639-26DE-D84C-1C822625C148}"/>
                  </a:ext>
                </a:extLst>
              </p:cNvPr>
              <p:cNvSpPr/>
              <p:nvPr/>
            </p:nvSpPr>
            <p:spPr>
              <a:xfrm>
                <a:off x="1312165" y="4178004"/>
                <a:ext cx="295886" cy="287973"/>
              </a:xfrm>
              <a:prstGeom prst="ellipse">
                <a:avLst/>
              </a:prstGeom>
              <a:noFill/>
              <a:ln w="6350">
                <a:solidFill>
                  <a:srgbClr val="0072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7" name="Oval 1036">
                <a:extLst>
                  <a:ext uri="{FF2B5EF4-FFF2-40B4-BE49-F238E27FC236}">
                    <a16:creationId xmlns:a16="http://schemas.microsoft.com/office/drawing/2014/main" id="{4D36998E-0875-A52B-28F2-F5E61CF828C1}"/>
                  </a:ext>
                </a:extLst>
              </p:cNvPr>
              <p:cNvSpPr/>
              <p:nvPr/>
            </p:nvSpPr>
            <p:spPr>
              <a:xfrm>
                <a:off x="1200456" y="4077307"/>
                <a:ext cx="511008" cy="497343"/>
              </a:xfrm>
              <a:prstGeom prst="ellipse">
                <a:avLst/>
              </a:prstGeom>
              <a:noFill/>
              <a:ln w="6350">
                <a:solidFill>
                  <a:srgbClr val="0072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4" name="Oval 1043">
                <a:extLst>
                  <a:ext uri="{FF2B5EF4-FFF2-40B4-BE49-F238E27FC236}">
                    <a16:creationId xmlns:a16="http://schemas.microsoft.com/office/drawing/2014/main" id="{7DA4BFEE-4BFB-8C63-D003-D31B73C0C80A}"/>
                  </a:ext>
                </a:extLst>
              </p:cNvPr>
              <p:cNvSpPr/>
              <p:nvPr/>
            </p:nvSpPr>
            <p:spPr>
              <a:xfrm>
                <a:off x="1070406" y="3950048"/>
                <a:ext cx="781816" cy="760907"/>
              </a:xfrm>
              <a:prstGeom prst="ellipse">
                <a:avLst/>
              </a:prstGeom>
              <a:noFill/>
              <a:ln w="6350">
                <a:solidFill>
                  <a:srgbClr val="0072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7" name="Group 1056">
              <a:extLst>
                <a:ext uri="{FF2B5EF4-FFF2-40B4-BE49-F238E27FC236}">
                  <a16:creationId xmlns:a16="http://schemas.microsoft.com/office/drawing/2014/main" id="{36B7F22D-311C-6465-3345-A5332547661A}"/>
                </a:ext>
              </a:extLst>
            </p:cNvPr>
            <p:cNvGrpSpPr/>
            <p:nvPr/>
          </p:nvGrpSpPr>
          <p:grpSpPr>
            <a:xfrm>
              <a:off x="2568839" y="5354595"/>
              <a:ext cx="781816" cy="760907"/>
              <a:chOff x="1384863" y="4965263"/>
              <a:chExt cx="781816" cy="760907"/>
            </a:xfrm>
          </p:grpSpPr>
          <p:sp>
            <p:nvSpPr>
              <p:cNvPr id="1058" name="Oval 1057">
                <a:extLst>
                  <a:ext uri="{FF2B5EF4-FFF2-40B4-BE49-F238E27FC236}">
                    <a16:creationId xmlns:a16="http://schemas.microsoft.com/office/drawing/2014/main" id="{ECC0FAE3-63C8-6494-253F-39E7FA3C2D12}"/>
                  </a:ext>
                </a:extLst>
              </p:cNvPr>
              <p:cNvSpPr/>
              <p:nvPr/>
            </p:nvSpPr>
            <p:spPr>
              <a:xfrm>
                <a:off x="1695698" y="5262262"/>
                <a:ext cx="154695" cy="150558"/>
              </a:xfrm>
              <a:prstGeom prst="ellipse">
                <a:avLst/>
              </a:prstGeom>
              <a:solidFill>
                <a:srgbClr val="0501B3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Oval 1058">
                <a:extLst>
                  <a:ext uri="{FF2B5EF4-FFF2-40B4-BE49-F238E27FC236}">
                    <a16:creationId xmlns:a16="http://schemas.microsoft.com/office/drawing/2014/main" id="{B6EDA773-5AA8-6F30-4C61-EF309BE043B2}"/>
                  </a:ext>
                </a:extLst>
              </p:cNvPr>
              <p:cNvSpPr/>
              <p:nvPr/>
            </p:nvSpPr>
            <p:spPr>
              <a:xfrm>
                <a:off x="1616461" y="5185599"/>
                <a:ext cx="314857" cy="306437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FA280EEE-463C-DA35-CC8C-4FAFF1CB1A3A}"/>
                  </a:ext>
                </a:extLst>
              </p:cNvPr>
              <p:cNvSpPr/>
              <p:nvPr/>
            </p:nvSpPr>
            <p:spPr>
              <a:xfrm>
                <a:off x="1514913" y="5092522"/>
                <a:ext cx="511008" cy="497343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Oval 1060">
                <a:extLst>
                  <a:ext uri="{FF2B5EF4-FFF2-40B4-BE49-F238E27FC236}">
                    <a16:creationId xmlns:a16="http://schemas.microsoft.com/office/drawing/2014/main" id="{44B7D618-7A0E-1527-6CCF-55963850511F}"/>
                  </a:ext>
                </a:extLst>
              </p:cNvPr>
              <p:cNvSpPr/>
              <p:nvPr/>
            </p:nvSpPr>
            <p:spPr>
              <a:xfrm>
                <a:off x="1384863" y="4965263"/>
                <a:ext cx="781816" cy="760907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1CD84181-688C-59B3-BC06-A1BE1F598E90}"/>
                </a:ext>
              </a:extLst>
            </p:cNvPr>
            <p:cNvSpPr/>
            <p:nvPr/>
          </p:nvSpPr>
          <p:spPr>
            <a:xfrm>
              <a:off x="1458812" y="4065718"/>
              <a:ext cx="231536" cy="22534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4" name="Straight Arrow Connector 1063">
              <a:extLst>
                <a:ext uri="{FF2B5EF4-FFF2-40B4-BE49-F238E27FC236}">
                  <a16:creationId xmlns:a16="http://schemas.microsoft.com/office/drawing/2014/main" id="{6D1348CA-D183-99DC-5F25-120A59CF73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2802" y="4680664"/>
              <a:ext cx="240012" cy="4659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8714DC2-C468-CAE4-706D-AE83CE820EBE}"/>
                </a:ext>
              </a:extLst>
            </p:cNvPr>
            <p:cNvSpPr/>
            <p:nvPr/>
          </p:nvSpPr>
          <p:spPr>
            <a:xfrm>
              <a:off x="1532716" y="4873773"/>
              <a:ext cx="231536" cy="22534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CD8BB5-1D80-A36C-C5D0-4E9F6397D3CB}"/>
                </a:ext>
              </a:extLst>
            </p:cNvPr>
            <p:cNvSpPr/>
            <p:nvPr/>
          </p:nvSpPr>
          <p:spPr>
            <a:xfrm>
              <a:off x="1005523" y="4342378"/>
              <a:ext cx="231536" cy="22534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897A5933-A82C-7956-FE03-345771ADFD3A}"/>
              </a:ext>
            </a:extLst>
          </p:cNvPr>
          <p:cNvGrpSpPr/>
          <p:nvPr/>
        </p:nvGrpSpPr>
        <p:grpSpPr>
          <a:xfrm>
            <a:off x="7501815" y="3551698"/>
            <a:ext cx="3210158" cy="2509079"/>
            <a:chOff x="3371042" y="3900691"/>
            <a:chExt cx="3210158" cy="25090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8331772-7BA0-7158-472E-89E70052889E}"/>
                </a:ext>
              </a:extLst>
            </p:cNvPr>
            <p:cNvGrpSpPr/>
            <p:nvPr/>
          </p:nvGrpSpPr>
          <p:grpSpPr>
            <a:xfrm>
              <a:off x="3371042" y="4181855"/>
              <a:ext cx="3151622" cy="2227915"/>
              <a:chOff x="4748381" y="3145290"/>
              <a:chExt cx="3151622" cy="2227915"/>
            </a:xfrm>
          </p:grpSpPr>
          <p:pic>
            <p:nvPicPr>
              <p:cNvPr id="1041" name="Picture 1040" descr="Anderson Localization">
                <a:extLst>
                  <a:ext uri="{FF2B5EF4-FFF2-40B4-BE49-F238E27FC236}">
                    <a16:creationId xmlns:a16="http://schemas.microsoft.com/office/drawing/2014/main" id="{6EB48199-88A3-6AC4-EFEA-84D30DC5A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1618" y="3145290"/>
                <a:ext cx="2738385" cy="2227915"/>
              </a:xfrm>
              <a:prstGeom prst="rect">
                <a:avLst/>
              </a:prstGeom>
            </p:spPr>
          </p:pic>
          <p:sp>
            <p:nvSpPr>
              <p:cNvPr id="1043" name="Content Placeholder 2">
                <a:extLst>
                  <a:ext uri="{FF2B5EF4-FFF2-40B4-BE49-F238E27FC236}">
                    <a16:creationId xmlns:a16="http://schemas.microsoft.com/office/drawing/2014/main" id="{5EEE9A49-6EDB-DB38-D236-5C1992F30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8381" y="3234502"/>
                <a:ext cx="1159498" cy="250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200"/>
                  </a:spcBef>
                  <a:buFont typeface="Arial" pitchFamily="34" charset="0"/>
                  <a:buNone/>
                </a:pPr>
                <a:r>
                  <a:rPr lang="en-US" sz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Electron stuck</a:t>
                </a:r>
              </a:p>
            </p:txBody>
          </p:sp>
          <p:cxnSp>
            <p:nvCxnSpPr>
              <p:cNvPr id="2" name="Straight Arrow Connector 1">
                <a:extLst>
                  <a:ext uri="{FF2B5EF4-FFF2-40B4-BE49-F238E27FC236}">
                    <a16:creationId xmlns:a16="http://schemas.microsoft.com/office/drawing/2014/main" id="{194B646B-7367-C98E-BC80-6154F6CD61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6299" y="3382390"/>
                <a:ext cx="963775" cy="1031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428CC868-2938-4BA7-7620-B895D80399BB}"/>
                </a:ext>
              </a:extLst>
            </p:cNvPr>
            <p:cNvSpPr txBox="1">
              <a:spLocks/>
            </p:cNvSpPr>
            <p:nvPr/>
          </p:nvSpPr>
          <p:spPr>
            <a:xfrm>
              <a:off x="5579510" y="4289987"/>
              <a:ext cx="943154" cy="2579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Time &gt; 0</a:t>
              </a:r>
            </a:p>
          </p:txBody>
        </p:sp>
        <p:sp>
          <p:nvSpPr>
            <p:cNvPr id="1069" name="Content Placeholder 2">
              <a:extLst>
                <a:ext uri="{FF2B5EF4-FFF2-40B4-BE49-F238E27FC236}">
                  <a16:creationId xmlns:a16="http://schemas.microsoft.com/office/drawing/2014/main" id="{712D6F94-CBEA-7BE6-24CC-40083B9105DA}"/>
                </a:ext>
              </a:extLst>
            </p:cNvPr>
            <p:cNvSpPr txBox="1">
              <a:spLocks/>
            </p:cNvSpPr>
            <p:nvPr/>
          </p:nvSpPr>
          <p:spPr>
            <a:xfrm>
              <a:off x="4129488" y="3900691"/>
              <a:ext cx="2451712" cy="3634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200"/>
                </a:spcBef>
                <a:buFont typeface="Arial" pitchFamily="34" charset="0"/>
                <a:buNone/>
              </a:pP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Anderson Localization</a:t>
              </a:r>
            </a:p>
          </p:txBody>
        </p:sp>
      </p:grpSp>
      <p:sp>
        <p:nvSpPr>
          <p:cNvPr id="1070" name="TextBox 1069">
            <a:extLst>
              <a:ext uri="{FF2B5EF4-FFF2-40B4-BE49-F238E27FC236}">
                <a16:creationId xmlns:a16="http://schemas.microsoft.com/office/drawing/2014/main" id="{1B073E8C-F20A-F3FB-1502-FEF75AC9F138}"/>
              </a:ext>
            </a:extLst>
          </p:cNvPr>
          <p:cNvSpPr txBox="1"/>
          <p:nvPr/>
        </p:nvSpPr>
        <p:spPr>
          <a:xfrm>
            <a:off x="4472443" y="340011"/>
            <a:ext cx="20273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Segoe UI" panose="020B0502040204020203" pitchFamily="34" charset="0"/>
                <a:cs typeface="Segoe UI" panose="020B0502040204020203" pitchFamily="34" charset="0"/>
              </a:rPr>
              <a:t>Haque, 2015</a:t>
            </a:r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1B076FE4-7F48-3518-D750-394E6A20E87F}"/>
              </a:ext>
            </a:extLst>
          </p:cNvPr>
          <p:cNvSpPr txBox="1"/>
          <p:nvPr/>
        </p:nvSpPr>
        <p:spPr>
          <a:xfrm rot="19359618">
            <a:off x="9065333" y="5408866"/>
            <a:ext cx="20273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latin typeface="Segoe UI" panose="020B0502040204020203" pitchFamily="34" charset="0"/>
                <a:cs typeface="Segoe UI" panose="020B0502040204020203" pitchFamily="34" charset="0"/>
              </a:rPr>
              <a:t>Filoche</a:t>
            </a:r>
            <a:r>
              <a:rPr lang="en-US" sz="1050" i="1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05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Mayboroda</a:t>
            </a:r>
            <a:r>
              <a:rPr lang="en-US" sz="1050" i="1" dirty="0">
                <a:latin typeface="Segoe UI" panose="020B0502040204020203" pitchFamily="34" charset="0"/>
                <a:cs typeface="Segoe UI" panose="020B0502040204020203" pitchFamily="34" charset="0"/>
              </a:rPr>
              <a:t>, 2012</a:t>
            </a:r>
          </a:p>
        </p:txBody>
      </p:sp>
      <p:sp>
        <p:nvSpPr>
          <p:cNvPr id="1076" name="Content Placeholder 2">
            <a:extLst>
              <a:ext uri="{FF2B5EF4-FFF2-40B4-BE49-F238E27FC236}">
                <a16:creationId xmlns:a16="http://schemas.microsoft.com/office/drawing/2014/main" id="{5B5D5C64-DEB5-B70F-15A8-2A3881F637EB}"/>
              </a:ext>
            </a:extLst>
          </p:cNvPr>
          <p:cNvSpPr txBox="1">
            <a:spLocks/>
          </p:cNvSpPr>
          <p:nvPr/>
        </p:nvSpPr>
        <p:spPr>
          <a:xfrm>
            <a:off x="6781041" y="6450511"/>
            <a:ext cx="4583677" cy="39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/>
              <a:t>So far, this is thought to be impossible</a:t>
            </a:r>
          </a:p>
        </p:txBody>
      </p:sp>
      <p:sp>
        <p:nvSpPr>
          <p:cNvPr id="1077" name="Content Placeholder 2">
            <a:extLst>
              <a:ext uri="{FF2B5EF4-FFF2-40B4-BE49-F238E27FC236}">
                <a16:creationId xmlns:a16="http://schemas.microsoft.com/office/drawing/2014/main" id="{C367119C-D2A9-136E-4BFA-DCCD0E795498}"/>
              </a:ext>
            </a:extLst>
          </p:cNvPr>
          <p:cNvSpPr txBox="1">
            <a:spLocks/>
          </p:cNvSpPr>
          <p:nvPr/>
        </p:nvSpPr>
        <p:spPr>
          <a:xfrm rot="16200000">
            <a:off x="5938043" y="939815"/>
            <a:ext cx="2451712" cy="36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Font typeface="Arial" pitchFamily="34" charset="0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Particle Concentration</a:t>
            </a:r>
          </a:p>
        </p:txBody>
      </p:sp>
      <p:cxnSp>
        <p:nvCxnSpPr>
          <p:cNvPr id="1079" name="Straight Arrow Connector 1078">
            <a:extLst>
              <a:ext uri="{FF2B5EF4-FFF2-40B4-BE49-F238E27FC236}">
                <a16:creationId xmlns:a16="http://schemas.microsoft.com/office/drawing/2014/main" id="{DD82B9CA-B580-D003-9FDF-5A09FAC70D66}"/>
              </a:ext>
            </a:extLst>
          </p:cNvPr>
          <p:cNvCxnSpPr>
            <a:cxnSpLocks/>
          </p:cNvCxnSpPr>
          <p:nvPr/>
        </p:nvCxnSpPr>
        <p:spPr>
          <a:xfrm>
            <a:off x="1288616" y="5228209"/>
            <a:ext cx="857259" cy="10822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1" name="Straight Arrow Connector 1080">
            <a:extLst>
              <a:ext uri="{FF2B5EF4-FFF2-40B4-BE49-F238E27FC236}">
                <a16:creationId xmlns:a16="http://schemas.microsoft.com/office/drawing/2014/main" id="{8EE0ACFC-55EA-D8F6-EF7F-730711149AF0}"/>
              </a:ext>
            </a:extLst>
          </p:cNvPr>
          <p:cNvCxnSpPr>
            <a:cxnSpLocks/>
            <a:endCxn id="1059" idx="1"/>
          </p:cNvCxnSpPr>
          <p:nvPr/>
        </p:nvCxnSpPr>
        <p:spPr>
          <a:xfrm>
            <a:off x="2204410" y="5368144"/>
            <a:ext cx="642137" cy="25166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34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56ED-C7FF-19DB-0736-F1EB545E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367" y="3405041"/>
            <a:ext cx="2625444" cy="21393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studying the motion of walking droplets over a submerged topography we show that…</a:t>
            </a:r>
          </a:p>
        </p:txBody>
      </p:sp>
      <p:pic>
        <p:nvPicPr>
          <p:cNvPr id="6" name="Picture 5" descr="A close-up of a drop of water&#10;&#10;Description automatically generated with medium confidence">
            <a:extLst>
              <a:ext uri="{FF2B5EF4-FFF2-40B4-BE49-F238E27FC236}">
                <a16:creationId xmlns:a16="http://schemas.microsoft.com/office/drawing/2014/main" id="{50BFCE28-82E4-8958-90C9-CD3DBEBB9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t="9481" r="8975" b="10019"/>
          <a:stretch/>
        </p:blipFill>
        <p:spPr>
          <a:xfrm>
            <a:off x="2574080" y="627895"/>
            <a:ext cx="2625444" cy="21393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C71AFA-DD49-E7EE-BAFD-49E492312D02}"/>
              </a:ext>
            </a:extLst>
          </p:cNvPr>
          <p:cNvSpPr txBox="1">
            <a:spLocks/>
          </p:cNvSpPr>
          <p:nvPr/>
        </p:nvSpPr>
        <p:spPr>
          <a:xfrm>
            <a:off x="67005" y="942826"/>
            <a:ext cx="2588354" cy="1222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2000" dirty="0"/>
              <a:t>Walking droplets bounce on a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000" dirty="0"/>
              <a:t>vibrating fluid bath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F85C84-4169-6BE0-EFCC-690099204FE0}"/>
              </a:ext>
            </a:extLst>
          </p:cNvPr>
          <p:cNvSpPr txBox="1">
            <a:spLocks/>
          </p:cNvSpPr>
          <p:nvPr/>
        </p:nvSpPr>
        <p:spPr>
          <a:xfrm>
            <a:off x="5486194" y="740377"/>
            <a:ext cx="2448766" cy="1328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They may also walk propelled by the waves they generate on impact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129DE9-B711-18BD-69C8-F49A11750287}"/>
              </a:ext>
            </a:extLst>
          </p:cNvPr>
          <p:cNvCxnSpPr>
            <a:cxnSpLocks/>
          </p:cNvCxnSpPr>
          <p:nvPr/>
        </p:nvCxnSpPr>
        <p:spPr>
          <a:xfrm>
            <a:off x="9890568" y="1555631"/>
            <a:ext cx="336430" cy="185124"/>
          </a:xfrm>
          <a:prstGeom prst="straightConnector1">
            <a:avLst/>
          </a:prstGeom>
          <a:ln w="28575" cap="flat" cmpd="sng" algn="ctr">
            <a:solidFill>
              <a:schemeClr val="bg1">
                <a:lumMod val="9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E27A7C2-5089-12F0-694F-63015E4C0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10" b="3780"/>
          <a:stretch/>
        </p:blipFill>
        <p:spPr>
          <a:xfrm>
            <a:off x="7791545" y="572369"/>
            <a:ext cx="3257422" cy="219487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D7EC50-259B-F1D5-8FA4-532D158B4E15}"/>
              </a:ext>
            </a:extLst>
          </p:cNvPr>
          <p:cNvCxnSpPr/>
          <p:nvPr/>
        </p:nvCxnSpPr>
        <p:spPr>
          <a:xfrm>
            <a:off x="2655359" y="1555631"/>
            <a:ext cx="0" cy="414068"/>
          </a:xfrm>
          <a:prstGeom prst="straightConnector1">
            <a:avLst/>
          </a:prstGeom>
          <a:ln w="38100">
            <a:solidFill>
              <a:schemeClr val="tx1">
                <a:alpha val="95000"/>
              </a:schemeClr>
            </a:solidFill>
            <a:headEnd type="triangle" w="med" len="med"/>
            <a:tailEnd type="triangle" w="med" len="med"/>
          </a:ln>
          <a:scene3d>
            <a:camera prst="orthographicFront">
              <a:rot lat="0" lon="0" rev="0"/>
            </a:camera>
            <a:lightRig rig="brightRoom" dir="tl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Chart, surface chart&#10;&#10;Description automatically generated">
            <a:extLst>
              <a:ext uri="{FF2B5EF4-FFF2-40B4-BE49-F238E27FC236}">
                <a16:creationId xmlns:a16="http://schemas.microsoft.com/office/drawing/2014/main" id="{6DF59BBF-73DB-1F80-C92F-E03A9D6554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6415" r="9304" b="1989"/>
          <a:stretch/>
        </p:blipFill>
        <p:spPr>
          <a:xfrm>
            <a:off x="6303811" y="3110654"/>
            <a:ext cx="4488930" cy="364867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026F3FF-DCA0-3731-0B02-381986C43BCC}"/>
              </a:ext>
            </a:extLst>
          </p:cNvPr>
          <p:cNvSpPr txBox="1">
            <a:spLocks/>
          </p:cNvSpPr>
          <p:nvPr/>
        </p:nvSpPr>
        <p:spPr>
          <a:xfrm>
            <a:off x="0" y="-2265"/>
            <a:ext cx="7569200" cy="5694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What about a particle guided by a wave?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C645FA-5878-7E71-CF2A-E4A4A972C3AF}"/>
              </a:ext>
            </a:extLst>
          </p:cNvPr>
          <p:cNvSpPr txBox="1"/>
          <p:nvPr/>
        </p:nvSpPr>
        <p:spPr>
          <a:xfrm>
            <a:off x="7791545" y="2473985"/>
            <a:ext cx="151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 Harris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D2BE0AD-9A00-FB54-A651-4812247CA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21879" r="34656" b="51771"/>
          <a:stretch/>
        </p:blipFill>
        <p:spPr bwMode="auto">
          <a:xfrm>
            <a:off x="281931" y="3276249"/>
            <a:ext cx="3139439" cy="22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2B21E6E-679A-F1B5-BE6A-094EC92EA465}"/>
              </a:ext>
            </a:extLst>
          </p:cNvPr>
          <p:cNvSpPr txBox="1">
            <a:spLocks/>
          </p:cNvSpPr>
          <p:nvPr/>
        </p:nvSpPr>
        <p:spPr>
          <a:xfrm rot="21240610">
            <a:off x="7132052" y="3094514"/>
            <a:ext cx="2451712" cy="363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Font typeface="Arial" pitchFamily="34" charset="0"/>
              <a:buNone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Droplet Position Histogram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B504DFC-5918-E7ED-64FD-55902E32BEBB}"/>
              </a:ext>
            </a:extLst>
          </p:cNvPr>
          <p:cNvSpPr txBox="1">
            <a:spLocks/>
          </p:cNvSpPr>
          <p:nvPr/>
        </p:nvSpPr>
        <p:spPr>
          <a:xfrm>
            <a:off x="2453150" y="5830831"/>
            <a:ext cx="5075878" cy="7337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/>
              <a:t>walking droplets can localize like quantum particles!!!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89948600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3994</TotalTime>
  <Words>181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Schoolbook</vt:lpstr>
      <vt:lpstr>Segoe UI</vt:lpstr>
      <vt:lpstr>Wingdings 2</vt:lpstr>
      <vt:lpstr>View</vt:lpstr>
      <vt:lpstr>Exotic Diffusion of Walking Droplets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Abel J</dc:creator>
  <cp:lastModifiedBy>Abraham, Abel J</cp:lastModifiedBy>
  <cp:revision>202</cp:revision>
  <dcterms:created xsi:type="dcterms:W3CDTF">2022-08-14T17:58:26Z</dcterms:created>
  <dcterms:modified xsi:type="dcterms:W3CDTF">2022-08-17T12:39:20Z</dcterms:modified>
</cp:coreProperties>
</file>