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8"/>
  </p:notesMasterIdLst>
  <p:handoutMasterIdLst>
    <p:handoutMasterId r:id="rId9"/>
  </p:handoutMasterIdLst>
  <p:sldIdLst>
    <p:sldId id="264" r:id="rId5"/>
    <p:sldId id="262" r:id="rId6"/>
    <p:sldId id="265"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u, Yinuo" initials="HY" lastIdx="2" clrIdx="0">
    <p:extLst>
      <p:ext uri="{19B8F6BF-5375-455C-9EA6-DF929625EA0E}">
        <p15:presenceInfo xmlns:p15="http://schemas.microsoft.com/office/powerpoint/2012/main" userId="Hu, Yinuo" providerId="None"/>
      </p:ext>
    </p:extLst>
  </p:cmAuthor>
  <p:cmAuthor id="2" name="Ryoo, Kihyun (Kelly)" initials="RK(" lastIdx="3" clrIdx="1">
    <p:extLst>
      <p:ext uri="{19B8F6BF-5375-455C-9EA6-DF929625EA0E}">
        <p15:presenceInfo xmlns:p15="http://schemas.microsoft.com/office/powerpoint/2012/main" userId="S-1-5-21-344340502-4252695000-2390403120-141977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FF9999"/>
    <a:srgbClr val="00CCFF"/>
    <a:srgbClr val="FFCC66"/>
    <a:srgbClr val="CCECFF"/>
    <a:srgbClr val="E7F6FF"/>
    <a:srgbClr val="CEFCC0"/>
    <a:srgbClr val="A8FEC1"/>
    <a:srgbClr val="98FE9F"/>
    <a:srgbClr val="CC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60"/>
  </p:normalViewPr>
  <p:slideViewPr>
    <p:cSldViewPr snapToGrid="0" showGuides="1">
      <p:cViewPr>
        <p:scale>
          <a:sx n="75" d="100"/>
          <a:sy n="75" d="100"/>
        </p:scale>
        <p:origin x="132" y="272"/>
      </p:cViewPr>
      <p:guideLst>
        <p:guide orient="horz" pos="2160"/>
        <p:guide pos="3840"/>
      </p:guideLst>
    </p:cSldViewPr>
  </p:slideViewPr>
  <p:notesTextViewPr>
    <p:cViewPr>
      <p:scale>
        <a:sx n="1" d="1"/>
        <a:sy n="1" d="1"/>
      </p:scale>
      <p:origin x="0" y="0"/>
    </p:cViewPr>
  </p:notesTextViewPr>
  <p:notesViewPr>
    <p:cSldViewPr snapToGrid="0" showGuides="1">
      <p:cViewPr varScale="1">
        <p:scale>
          <a:sx n="58" d="100"/>
          <a:sy n="58" d="100"/>
        </p:scale>
        <p:origin x="1974"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0"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handoutMaster" Target="handoutMasters/handoutMaster1.xml"/><Relationship Id="rId14"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D:\UNC-Class\2020%20Summer\EDUC496\Y4_POM_mod_video_v4_analysis_072720_EH.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D:\UNC-Class\2020%20Summer\EDUC496\Y4_POM_mod_video_v4_analysis_072720_EH.xls"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D:\UNC-Class\2020%20Summer\EDUC496\Y4_POM_mod_video_v4_analysis_072720_EH.xls"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090456907821319"/>
          <c:y val="0.15126021304194359"/>
          <c:w val="0.65343594485417655"/>
          <c:h val="0.44544562752957539"/>
        </c:manualLayout>
      </c:layout>
      <c:barChart>
        <c:barDir val="col"/>
        <c:grouping val="clustered"/>
        <c:varyColors val="0"/>
        <c:ser>
          <c:idx val="0"/>
          <c:order val="0"/>
          <c:tx>
            <c:strRef>
              <c:f>'TotalSubmission (3)'!$A$23</c:f>
              <c:strCache>
                <c:ptCount val="1"/>
                <c:pt idx="0">
                  <c:v>LFF</c:v>
                </c:pt>
              </c:strCache>
            </c:strRef>
          </c:tx>
          <c:spPr>
            <a:solidFill>
              <a:srgbClr val="5B9BD5"/>
            </a:solidFill>
            <a:ln w="25400">
              <a:noFill/>
            </a:ln>
          </c:spPr>
          <c:invertIfNegative val="0"/>
          <c:cat>
            <c:strLit>
              <c:ptCount val="2"/>
              <c:pt idx="0">
                <c:v>Task-related Verbal Statements</c:v>
              </c:pt>
              <c:pt idx="1">
                <c:v>Actions with Technology</c:v>
              </c:pt>
            </c:strLit>
          </c:cat>
          <c:val>
            <c:numRef>
              <c:f>('TotalSubmission (3)'!$H$23,'TotalSubmission (3)'!$I$23)</c:f>
              <c:numCache>
                <c:formatCode>General</c:formatCode>
                <c:ptCount val="2"/>
                <c:pt idx="0">
                  <c:v>29.000000000000004</c:v>
                </c:pt>
                <c:pt idx="1">
                  <c:v>19.513157894736846</c:v>
                </c:pt>
              </c:numCache>
            </c:numRef>
          </c:val>
          <c:extLst>
            <c:ext xmlns:c16="http://schemas.microsoft.com/office/drawing/2014/chart" uri="{C3380CC4-5D6E-409C-BE32-E72D297353CC}">
              <c16:uniqueId val="{00000000-650A-4E8D-B6D9-C041BA2DA27D}"/>
            </c:ext>
          </c:extLst>
        </c:ser>
        <c:ser>
          <c:idx val="1"/>
          <c:order val="1"/>
          <c:tx>
            <c:strRef>
              <c:f>'TotalSubmission (3)'!$A$25</c:f>
              <c:strCache>
                <c:ptCount val="1"/>
                <c:pt idx="0">
                  <c:v>HFF</c:v>
                </c:pt>
              </c:strCache>
            </c:strRef>
          </c:tx>
          <c:spPr>
            <a:solidFill>
              <a:srgbClr val="ED7D31"/>
            </a:solidFill>
            <a:ln w="25400">
              <a:noFill/>
            </a:ln>
          </c:spPr>
          <c:invertIfNegative val="0"/>
          <c:cat>
            <c:strLit>
              <c:ptCount val="2"/>
              <c:pt idx="0">
                <c:v>Task-related Verbal Statements</c:v>
              </c:pt>
              <c:pt idx="1">
                <c:v>Actions with Technology</c:v>
              </c:pt>
            </c:strLit>
          </c:cat>
          <c:val>
            <c:numRef>
              <c:f>('TotalSubmission (3)'!$H$25,'TotalSubmission (3)'!$I$25)</c:f>
              <c:numCache>
                <c:formatCode>General</c:formatCode>
                <c:ptCount val="2"/>
                <c:pt idx="0">
                  <c:v>17.301075268817204</c:v>
                </c:pt>
                <c:pt idx="1">
                  <c:v>12.279569892473118</c:v>
                </c:pt>
              </c:numCache>
            </c:numRef>
          </c:val>
          <c:extLst>
            <c:ext xmlns:c16="http://schemas.microsoft.com/office/drawing/2014/chart" uri="{C3380CC4-5D6E-409C-BE32-E72D297353CC}">
              <c16:uniqueId val="{00000001-650A-4E8D-B6D9-C041BA2DA27D}"/>
            </c:ext>
          </c:extLst>
        </c:ser>
        <c:dLbls>
          <c:showLegendKey val="0"/>
          <c:showVal val="0"/>
          <c:showCatName val="0"/>
          <c:showSerName val="0"/>
          <c:showPercent val="0"/>
          <c:showBubbleSize val="0"/>
        </c:dLbls>
        <c:gapWidth val="219"/>
        <c:overlap val="-27"/>
        <c:axId val="427796720"/>
        <c:axId val="1"/>
      </c:barChart>
      <c:catAx>
        <c:axId val="4277967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500" b="0" i="0" u="none" strike="noStrike" kern="1200" baseline="0">
                <a:solidFill>
                  <a:schemeClr val="tx2"/>
                </a:solidFill>
                <a:latin typeface="Times New Roman" panose="02020603050405020304" pitchFamily="18" charset="0"/>
                <a:ea typeface="+mn-ea"/>
                <a:cs typeface="Times New Roman" panose="02020603050405020304" pitchFamily="18" charset="0"/>
              </a:defRPr>
            </a:pPr>
            <a:endParaRPr lang="zh-CN"/>
          </a:p>
        </c:txPr>
        <c:crossAx val="1"/>
        <c:crosses val="autoZero"/>
        <c:auto val="1"/>
        <c:lblAlgn val="ctr"/>
        <c:lblOffset val="100"/>
        <c:noMultiLvlLbl val="0"/>
      </c:catAx>
      <c:valAx>
        <c:axId val="1"/>
        <c:scaling>
          <c:orientation val="minMax"/>
        </c:scaling>
        <c:delete val="0"/>
        <c:axPos val="l"/>
        <c:majorGridlines>
          <c:spPr>
            <a:ln w="9525" cap="flat" cmpd="sng" algn="ctr">
              <a:solidFill>
                <a:schemeClr val="tx1">
                  <a:lumMod val="15000"/>
                  <a:lumOff val="85000"/>
                </a:schemeClr>
              </a:solidFill>
              <a:round/>
            </a:ln>
            <a:effectLst/>
          </c:spPr>
        </c:majorGridlines>
        <c:title>
          <c:tx>
            <c:rich>
              <a:bodyPr/>
              <a:lstStyle/>
              <a:p>
                <a:pPr>
                  <a:defRPr sz="600" b="0">
                    <a:latin typeface="Times New Roman" panose="02020603050405020304" pitchFamily="18" charset="0"/>
                    <a:cs typeface="Times New Roman" panose="02020603050405020304" pitchFamily="18" charset="0"/>
                  </a:defRPr>
                </a:pPr>
                <a:r>
                  <a:rPr lang="en-US" altLang="zh-CN" sz="600" b="0" dirty="0">
                    <a:latin typeface="Times New Roman" panose="02020603050405020304" pitchFamily="18" charset="0"/>
                    <a:cs typeface="Times New Roman" panose="02020603050405020304" pitchFamily="18" charset="0"/>
                  </a:rPr>
                  <a:t>Mean Frequency</a:t>
                </a:r>
              </a:p>
            </c:rich>
          </c:tx>
          <c:overlay val="0"/>
        </c:title>
        <c:numFmt formatCode="General" sourceLinked="1"/>
        <c:majorTickMark val="none"/>
        <c:minorTickMark val="none"/>
        <c:tickLblPos val="nextTo"/>
        <c:spPr>
          <a:ln w="6350">
            <a:noFill/>
          </a:ln>
        </c:spPr>
        <c:txPr>
          <a:bodyPr rot="-60000000" spcFirstLastPara="1" vertOverflow="ellipsis" vert="horz" wrap="square" anchor="ctr" anchorCtr="1"/>
          <a:lstStyle/>
          <a:p>
            <a:pPr>
              <a:defRPr sz="600" b="0" i="0" u="none" strike="noStrike" kern="1200" baseline="0">
                <a:solidFill>
                  <a:schemeClr val="tx2"/>
                </a:solidFill>
                <a:latin typeface="Times New Roman" panose="02020603050405020304" pitchFamily="18" charset="0"/>
                <a:ea typeface="+mn-ea"/>
                <a:cs typeface="Times New Roman" panose="02020603050405020304" pitchFamily="18" charset="0"/>
              </a:defRPr>
            </a:pPr>
            <a:endParaRPr lang="zh-CN"/>
          </a:p>
        </c:txPr>
        <c:crossAx val="427796720"/>
        <c:crosses val="autoZero"/>
        <c:crossBetween val="between"/>
      </c:valAx>
      <c:spPr>
        <a:noFill/>
        <a:ln w="25400">
          <a:noFill/>
        </a:ln>
      </c:spPr>
    </c:plotArea>
    <c:legend>
      <c:legendPos val="b"/>
      <c:layout>
        <c:manualLayout>
          <c:xMode val="edge"/>
          <c:yMode val="edge"/>
          <c:x val="0.35219293189672296"/>
          <c:y val="0.82703389224902391"/>
          <c:w val="0.31118858821884682"/>
          <c:h val="0.17296610775097609"/>
        </c:manualLayout>
      </c:layout>
      <c:overlay val="0"/>
      <c:spPr>
        <a:noFill/>
        <a:ln w="25400">
          <a:noFill/>
        </a:ln>
      </c:spPr>
      <c:txPr>
        <a:bodyPr rot="0" spcFirstLastPara="1" vertOverflow="ellipsis" vert="horz" wrap="square" anchor="ctr" anchorCtr="1"/>
        <a:lstStyle/>
        <a:p>
          <a:pPr>
            <a:defRPr sz="600" b="0" i="0" u="none" strike="noStrike" kern="1200" baseline="0">
              <a:solidFill>
                <a:schemeClr val="tx2"/>
              </a:solidFill>
              <a:latin typeface="Times New Roman" panose="02020603050405020304" pitchFamily="18" charset="0"/>
              <a:ea typeface="+mn-ea"/>
              <a:cs typeface="Times New Roman" panose="02020603050405020304" pitchFamily="18" charset="0"/>
            </a:defRPr>
          </a:pPr>
          <a:endParaRPr lang="zh-CN"/>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zh-CN"/>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067928150622832"/>
          <c:y val="0.1362768615155899"/>
          <c:w val="0.74793204768157107"/>
          <c:h val="0.39934778303787177"/>
        </c:manualLayout>
      </c:layout>
      <c:barChart>
        <c:barDir val="col"/>
        <c:grouping val="clustered"/>
        <c:varyColors val="0"/>
        <c:ser>
          <c:idx val="0"/>
          <c:order val="0"/>
          <c:tx>
            <c:strRef>
              <c:f>'TotalSubmission (3)'!$A$23</c:f>
              <c:strCache>
                <c:ptCount val="1"/>
                <c:pt idx="0">
                  <c:v>LFF</c:v>
                </c:pt>
              </c:strCache>
            </c:strRef>
          </c:tx>
          <c:spPr>
            <a:solidFill>
              <a:srgbClr val="5B9BD5"/>
            </a:solidFill>
            <a:ln w="25400">
              <a:noFill/>
            </a:ln>
          </c:spPr>
          <c:invertIfNegative val="0"/>
          <c:cat>
            <c:strRef>
              <c:f>('TotalSubmission (3)'!$L$21:$P$21,'TotalSubmission (3)'!$Q$21)</c:f>
              <c:strCache>
                <c:ptCount val="5"/>
                <c:pt idx="0">
                  <c:v>Critique and evaluaion</c:v>
                </c:pt>
                <c:pt idx="1">
                  <c:v>Ask Questions</c:v>
                </c:pt>
                <c:pt idx="2">
                  <c:v>Proposing and Explaining</c:v>
                </c:pt>
                <c:pt idx="3">
                  <c:v>Build and Explain Models</c:v>
                </c:pt>
                <c:pt idx="4">
                  <c:v>Use and Interpret Evidence </c:v>
                </c:pt>
              </c:strCache>
            </c:strRef>
          </c:cat>
          <c:val>
            <c:numRef>
              <c:f>('TotalSubmission (3)'!$L$23:$P$23,'TotalSubmission (3)'!$Q$23)</c:f>
              <c:numCache>
                <c:formatCode>General</c:formatCode>
                <c:ptCount val="5"/>
                <c:pt idx="0">
                  <c:v>3.5657894736842111</c:v>
                </c:pt>
                <c:pt idx="1">
                  <c:v>3.486842105263158</c:v>
                </c:pt>
                <c:pt idx="2">
                  <c:v>5.4210526315789478</c:v>
                </c:pt>
                <c:pt idx="3">
                  <c:v>8.1052631578947381</c:v>
                </c:pt>
                <c:pt idx="4">
                  <c:v>3.736842105263158</c:v>
                </c:pt>
              </c:numCache>
            </c:numRef>
          </c:val>
          <c:extLst>
            <c:ext xmlns:c16="http://schemas.microsoft.com/office/drawing/2014/chart" uri="{C3380CC4-5D6E-409C-BE32-E72D297353CC}">
              <c16:uniqueId val="{00000000-2ED2-481D-925B-47BD6B5FC84A}"/>
            </c:ext>
          </c:extLst>
        </c:ser>
        <c:ser>
          <c:idx val="1"/>
          <c:order val="1"/>
          <c:tx>
            <c:strRef>
              <c:f>'TotalSubmission (3)'!$A$25</c:f>
              <c:strCache>
                <c:ptCount val="1"/>
                <c:pt idx="0">
                  <c:v>HFF</c:v>
                </c:pt>
              </c:strCache>
            </c:strRef>
          </c:tx>
          <c:spPr>
            <a:solidFill>
              <a:srgbClr val="ED7D31"/>
            </a:solidFill>
            <a:ln w="25400">
              <a:noFill/>
            </a:ln>
          </c:spPr>
          <c:invertIfNegative val="0"/>
          <c:cat>
            <c:strRef>
              <c:f>('TotalSubmission (3)'!$L$21:$P$21,'TotalSubmission (3)'!$Q$21)</c:f>
              <c:strCache>
                <c:ptCount val="5"/>
                <c:pt idx="0">
                  <c:v>Critique and evaluaion</c:v>
                </c:pt>
                <c:pt idx="1">
                  <c:v>Ask Questions</c:v>
                </c:pt>
                <c:pt idx="2">
                  <c:v>Proposing and Explaining</c:v>
                </c:pt>
                <c:pt idx="3">
                  <c:v>Build and Explain Models</c:v>
                </c:pt>
                <c:pt idx="4">
                  <c:v>Use and Interpret Evidence </c:v>
                </c:pt>
              </c:strCache>
            </c:strRef>
          </c:cat>
          <c:val>
            <c:numRef>
              <c:f>('TotalSubmission (3)'!$L$25:$P$25,'TotalSubmission (3)'!$Q$25)</c:f>
              <c:numCache>
                <c:formatCode>General</c:formatCode>
                <c:ptCount val="5"/>
                <c:pt idx="0">
                  <c:v>2.043010752688172</c:v>
                </c:pt>
                <c:pt idx="1">
                  <c:v>2.6559139784946235</c:v>
                </c:pt>
                <c:pt idx="2">
                  <c:v>2.989247311827957</c:v>
                </c:pt>
                <c:pt idx="3">
                  <c:v>4.043010752688172</c:v>
                </c:pt>
                <c:pt idx="4">
                  <c:v>2.225806451612903</c:v>
                </c:pt>
              </c:numCache>
            </c:numRef>
          </c:val>
          <c:extLst>
            <c:ext xmlns:c16="http://schemas.microsoft.com/office/drawing/2014/chart" uri="{C3380CC4-5D6E-409C-BE32-E72D297353CC}">
              <c16:uniqueId val="{00000001-2ED2-481D-925B-47BD6B5FC84A}"/>
            </c:ext>
          </c:extLst>
        </c:ser>
        <c:dLbls>
          <c:showLegendKey val="0"/>
          <c:showVal val="0"/>
          <c:showCatName val="0"/>
          <c:showSerName val="0"/>
          <c:showPercent val="0"/>
          <c:showBubbleSize val="0"/>
        </c:dLbls>
        <c:gapWidth val="219"/>
        <c:overlap val="-27"/>
        <c:axId val="427796400"/>
        <c:axId val="1"/>
      </c:barChart>
      <c:catAx>
        <c:axId val="427796400"/>
        <c:scaling>
          <c:orientation val="minMax"/>
        </c:scaling>
        <c:delete val="0"/>
        <c:axPos val="b"/>
        <c:title>
          <c:tx>
            <c:rich>
              <a:bodyPr/>
              <a:lstStyle/>
              <a:p>
                <a:pPr algn="ctr" rtl="0">
                  <a:defRPr lang="en-US" altLang="zh-CN" sz="600" b="0" i="0" u="none" strike="noStrike" kern="1200" baseline="0">
                    <a:solidFill>
                      <a:schemeClr val="tx2"/>
                    </a:solidFill>
                    <a:latin typeface="Times New Roman" panose="02020603050405020304" pitchFamily="18" charset="0"/>
                    <a:ea typeface="+mn-ea"/>
                    <a:cs typeface="Times New Roman" panose="02020603050405020304" pitchFamily="18" charset="0"/>
                  </a:defRPr>
                </a:pPr>
                <a:r>
                  <a:rPr lang="en-US" altLang="zh-CN" sz="600" b="0" i="0" u="none" strike="noStrike" kern="1200" baseline="0" dirty="0">
                    <a:solidFill>
                      <a:schemeClr val="tx2"/>
                    </a:solidFill>
                    <a:latin typeface="Times New Roman" panose="02020603050405020304" pitchFamily="18" charset="0"/>
                    <a:ea typeface="+mn-ea"/>
                    <a:cs typeface="Times New Roman" panose="02020603050405020304" pitchFamily="18" charset="0"/>
                  </a:rPr>
                  <a:t>Verbal Statements</a:t>
                </a:r>
              </a:p>
            </c:rich>
          </c:tx>
          <c:layout>
            <c:manualLayout>
              <c:xMode val="edge"/>
              <c:yMode val="edge"/>
              <c:x val="0.39997907974280922"/>
              <c:y val="0.73390699031039319"/>
            </c:manualLayout>
          </c:layout>
          <c:overlay val="0"/>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500" b="0" i="0" u="none" strike="noStrike" kern="1200" baseline="0">
                <a:solidFill>
                  <a:schemeClr val="tx2"/>
                </a:solidFill>
                <a:latin typeface="Times New Roman" panose="02020603050405020304" pitchFamily="18" charset="0"/>
                <a:ea typeface="+mn-ea"/>
                <a:cs typeface="Times New Roman" panose="02020603050405020304" pitchFamily="18" charset="0"/>
              </a:defRPr>
            </a:pPr>
            <a:endParaRPr lang="zh-CN"/>
          </a:p>
        </c:txPr>
        <c:crossAx val="1"/>
        <c:crosses val="autoZero"/>
        <c:auto val="1"/>
        <c:lblAlgn val="ctr"/>
        <c:lblOffset val="100"/>
        <c:noMultiLvlLbl val="0"/>
      </c:catAx>
      <c:valAx>
        <c:axId val="1"/>
        <c:scaling>
          <c:orientation val="minMax"/>
        </c:scaling>
        <c:delete val="0"/>
        <c:axPos val="l"/>
        <c:majorGridlines>
          <c:spPr>
            <a:ln w="9525" cap="flat" cmpd="sng" algn="ctr">
              <a:solidFill>
                <a:schemeClr val="tx1">
                  <a:lumMod val="15000"/>
                  <a:lumOff val="85000"/>
                </a:schemeClr>
              </a:solidFill>
              <a:round/>
            </a:ln>
            <a:effectLst/>
          </c:spPr>
        </c:majorGridlines>
        <c:title>
          <c:tx>
            <c:rich>
              <a:bodyPr/>
              <a:lstStyle/>
              <a:p>
                <a:pPr algn="ctr" rtl="0">
                  <a:defRPr lang="en-US" altLang="zh-CN" sz="600" b="0" i="0" u="none" strike="noStrike" kern="1200" baseline="0" dirty="0" smtClean="0">
                    <a:solidFill>
                      <a:schemeClr val="tx2"/>
                    </a:solidFill>
                    <a:latin typeface="Times New Roman" panose="02020603050405020304" pitchFamily="18" charset="0"/>
                    <a:ea typeface="+mn-ea"/>
                    <a:cs typeface="Times New Roman" panose="02020603050405020304" pitchFamily="18" charset="0"/>
                  </a:defRPr>
                </a:pPr>
                <a:r>
                  <a:rPr lang="en-US" altLang="zh-CN" sz="600" b="0" i="0" u="none" strike="noStrike" kern="1200" baseline="0" dirty="0">
                    <a:solidFill>
                      <a:schemeClr val="tx2"/>
                    </a:solidFill>
                    <a:latin typeface="Times New Roman" panose="02020603050405020304" pitchFamily="18" charset="0"/>
                    <a:ea typeface="+mn-ea"/>
                    <a:cs typeface="Times New Roman" panose="02020603050405020304" pitchFamily="18" charset="0"/>
                  </a:rPr>
                  <a:t>Mean Frequency</a:t>
                </a:r>
              </a:p>
            </c:rich>
          </c:tx>
          <c:overlay val="0"/>
        </c:title>
        <c:numFmt formatCode="General" sourceLinked="1"/>
        <c:majorTickMark val="none"/>
        <c:minorTickMark val="none"/>
        <c:tickLblPos val="nextTo"/>
        <c:spPr>
          <a:ln w="6350">
            <a:noFill/>
          </a:ln>
        </c:spPr>
        <c:txPr>
          <a:bodyPr rot="-60000000" spcFirstLastPara="1" vertOverflow="ellipsis" vert="horz" wrap="square" anchor="ctr" anchorCtr="1"/>
          <a:lstStyle/>
          <a:p>
            <a:pPr>
              <a:defRPr sz="600" b="0" i="0" u="none" strike="noStrike" kern="1200" baseline="0">
                <a:solidFill>
                  <a:schemeClr val="tx2"/>
                </a:solidFill>
                <a:latin typeface="Times New Roman" panose="02020603050405020304" pitchFamily="18" charset="0"/>
                <a:ea typeface="+mn-ea"/>
                <a:cs typeface="Times New Roman" panose="02020603050405020304" pitchFamily="18" charset="0"/>
              </a:defRPr>
            </a:pPr>
            <a:endParaRPr lang="zh-CN"/>
          </a:p>
        </c:txPr>
        <c:crossAx val="427796400"/>
        <c:crosses val="autoZero"/>
        <c:crossBetween val="between"/>
      </c:valAx>
      <c:spPr>
        <a:noFill/>
        <a:ln w="25400">
          <a:noFill/>
        </a:ln>
      </c:spPr>
    </c:plotArea>
    <c:legend>
      <c:legendPos val="b"/>
      <c:layout>
        <c:manualLayout>
          <c:xMode val="edge"/>
          <c:yMode val="edge"/>
          <c:x val="0.40417620007530952"/>
          <c:y val="0.84416733255808418"/>
          <c:w val="0.19164692647813511"/>
          <c:h val="0.15583263991790222"/>
        </c:manualLayout>
      </c:layout>
      <c:overlay val="0"/>
      <c:spPr>
        <a:noFill/>
        <a:ln w="25400">
          <a:noFill/>
        </a:ln>
      </c:spPr>
      <c:txPr>
        <a:bodyPr rot="0" spcFirstLastPara="1" vertOverflow="ellipsis" vert="horz" wrap="square" anchor="ctr" anchorCtr="1"/>
        <a:lstStyle/>
        <a:p>
          <a:pPr>
            <a:defRPr sz="6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zh-CN"/>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zh-CN"/>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1318879888710194"/>
          <c:y val="0.1362768615155899"/>
          <c:w val="0.54974293674072494"/>
          <c:h val="0.31262614389158722"/>
        </c:manualLayout>
      </c:layout>
      <c:barChart>
        <c:barDir val="col"/>
        <c:grouping val="clustered"/>
        <c:varyColors val="0"/>
        <c:ser>
          <c:idx val="0"/>
          <c:order val="0"/>
          <c:tx>
            <c:strRef>
              <c:f>'TotalSubmission (3)'!$A$23</c:f>
              <c:strCache>
                <c:ptCount val="1"/>
                <c:pt idx="0">
                  <c:v>LFF</c:v>
                </c:pt>
              </c:strCache>
            </c:strRef>
          </c:tx>
          <c:spPr>
            <a:solidFill>
              <a:srgbClr val="5B9BD5"/>
            </a:solidFill>
            <a:ln w="25400">
              <a:noFill/>
            </a:ln>
          </c:spPr>
          <c:invertIfNegative val="0"/>
          <c:cat>
            <c:strRef>
              <c:f>('TotalSubmission (3)'!$R$21,'TotalSubmission (3)'!$S$21)</c:f>
              <c:strCache>
                <c:ptCount val="2"/>
                <c:pt idx="0">
                  <c:v>Build and explain models</c:v>
                </c:pt>
                <c:pt idx="1">
                  <c:v>Use and Interpret Evidence </c:v>
                </c:pt>
              </c:strCache>
            </c:strRef>
          </c:cat>
          <c:val>
            <c:numRef>
              <c:f>('TotalSubmission (3)'!$R$23,'TotalSubmission (3)'!$S$23)</c:f>
              <c:numCache>
                <c:formatCode>General</c:formatCode>
                <c:ptCount val="2"/>
                <c:pt idx="0">
                  <c:v>11.118421052631579</c:v>
                </c:pt>
                <c:pt idx="1">
                  <c:v>0.68421052631578949</c:v>
                </c:pt>
              </c:numCache>
            </c:numRef>
          </c:val>
          <c:extLst>
            <c:ext xmlns:c16="http://schemas.microsoft.com/office/drawing/2014/chart" uri="{C3380CC4-5D6E-409C-BE32-E72D297353CC}">
              <c16:uniqueId val="{00000000-E48C-4E26-BC15-D7E670BFF8DC}"/>
            </c:ext>
          </c:extLst>
        </c:ser>
        <c:ser>
          <c:idx val="1"/>
          <c:order val="1"/>
          <c:tx>
            <c:strRef>
              <c:f>'TotalSubmission (3)'!$A$25</c:f>
              <c:strCache>
                <c:ptCount val="1"/>
                <c:pt idx="0">
                  <c:v>HFF</c:v>
                </c:pt>
              </c:strCache>
            </c:strRef>
          </c:tx>
          <c:spPr>
            <a:solidFill>
              <a:srgbClr val="ED7D31"/>
            </a:solidFill>
            <a:ln w="25400">
              <a:noFill/>
            </a:ln>
          </c:spPr>
          <c:invertIfNegative val="0"/>
          <c:cat>
            <c:strRef>
              <c:f>('TotalSubmission (3)'!$R$21,'TotalSubmission (3)'!$S$21)</c:f>
              <c:strCache>
                <c:ptCount val="2"/>
                <c:pt idx="0">
                  <c:v>Build and explain models</c:v>
                </c:pt>
                <c:pt idx="1">
                  <c:v>Use and Interpret Evidence </c:v>
                </c:pt>
              </c:strCache>
            </c:strRef>
          </c:cat>
          <c:val>
            <c:numRef>
              <c:f>('TotalSubmission (3)'!$R$25,'TotalSubmission (3)'!$S$25)</c:f>
              <c:numCache>
                <c:formatCode>General</c:formatCode>
                <c:ptCount val="2"/>
                <c:pt idx="0">
                  <c:v>6.956989247311828</c:v>
                </c:pt>
                <c:pt idx="1">
                  <c:v>0.65591397849462363</c:v>
                </c:pt>
              </c:numCache>
            </c:numRef>
          </c:val>
          <c:extLst>
            <c:ext xmlns:c16="http://schemas.microsoft.com/office/drawing/2014/chart" uri="{C3380CC4-5D6E-409C-BE32-E72D297353CC}">
              <c16:uniqueId val="{00000001-E48C-4E26-BC15-D7E670BFF8DC}"/>
            </c:ext>
          </c:extLst>
        </c:ser>
        <c:dLbls>
          <c:showLegendKey val="0"/>
          <c:showVal val="0"/>
          <c:showCatName val="0"/>
          <c:showSerName val="0"/>
          <c:showPercent val="0"/>
          <c:showBubbleSize val="0"/>
        </c:dLbls>
        <c:gapWidth val="219"/>
        <c:overlap val="-27"/>
        <c:axId val="427794800"/>
        <c:axId val="1"/>
      </c:barChart>
      <c:catAx>
        <c:axId val="427794800"/>
        <c:scaling>
          <c:orientation val="minMax"/>
        </c:scaling>
        <c:delete val="0"/>
        <c:axPos val="b"/>
        <c:title>
          <c:tx>
            <c:rich>
              <a:bodyPr/>
              <a:lstStyle/>
              <a:p>
                <a:pPr algn="ctr" rtl="0">
                  <a:defRPr lang="en-US" altLang="zh-CN" sz="600" b="0" i="0" u="none" strike="noStrike" kern="1200" baseline="0">
                    <a:solidFill>
                      <a:schemeClr val="tx2"/>
                    </a:solidFill>
                    <a:latin typeface="Times New Roman" panose="02020603050405020304" pitchFamily="18" charset="0"/>
                    <a:ea typeface="+mn-ea"/>
                    <a:cs typeface="Times New Roman" panose="02020603050405020304" pitchFamily="18" charset="0"/>
                  </a:defRPr>
                </a:pPr>
                <a:r>
                  <a:rPr lang="en-US" altLang="zh-CN" sz="600" b="0" i="0" u="none" strike="noStrike" kern="1200" baseline="0" dirty="0">
                    <a:solidFill>
                      <a:schemeClr val="tx2"/>
                    </a:solidFill>
                    <a:latin typeface="Times New Roman" panose="02020603050405020304" pitchFamily="18" charset="0"/>
                    <a:ea typeface="+mn-ea"/>
                    <a:cs typeface="Times New Roman" panose="02020603050405020304" pitchFamily="18" charset="0"/>
                  </a:rPr>
                  <a:t>Actions</a:t>
                </a:r>
              </a:p>
            </c:rich>
          </c:tx>
          <c:layout>
            <c:manualLayout>
              <c:xMode val="edge"/>
              <c:yMode val="edge"/>
              <c:x val="0.44473599952893206"/>
              <c:y val="0.72151818471806684"/>
            </c:manualLayout>
          </c:layout>
          <c:overlay val="0"/>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5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zh-CN"/>
          </a:p>
        </c:txPr>
        <c:crossAx val="1"/>
        <c:crosses val="autoZero"/>
        <c:auto val="1"/>
        <c:lblAlgn val="ctr"/>
        <c:lblOffset val="100"/>
        <c:noMultiLvlLbl val="0"/>
      </c:catAx>
      <c:valAx>
        <c:axId val="1"/>
        <c:scaling>
          <c:orientation val="minMax"/>
        </c:scaling>
        <c:delete val="0"/>
        <c:axPos val="l"/>
        <c:majorGridlines>
          <c:spPr>
            <a:ln w="9525" cap="flat" cmpd="sng" algn="ctr">
              <a:solidFill>
                <a:schemeClr val="tx1">
                  <a:lumMod val="15000"/>
                  <a:lumOff val="85000"/>
                </a:schemeClr>
              </a:solidFill>
              <a:round/>
            </a:ln>
            <a:effectLst/>
          </c:spPr>
        </c:majorGridlines>
        <c:title>
          <c:tx>
            <c:rich>
              <a:bodyPr/>
              <a:lstStyle/>
              <a:p>
                <a:pPr>
                  <a:defRPr lang="en-US" altLang="zh-CN" sz="600" b="0" i="0" u="none" strike="noStrike" kern="1200" baseline="0" dirty="0" smtClean="0">
                    <a:solidFill>
                      <a:schemeClr val="tx2"/>
                    </a:solidFill>
                    <a:latin typeface="Times New Roman" panose="02020603050405020304" pitchFamily="18" charset="0"/>
                    <a:ea typeface="+mn-ea"/>
                    <a:cs typeface="Times New Roman" panose="02020603050405020304" pitchFamily="18" charset="0"/>
                  </a:defRPr>
                </a:pPr>
                <a:r>
                  <a:rPr lang="en-US" altLang="zh-CN" sz="600" b="0" i="0" u="none" strike="noStrike" kern="1200" baseline="0" dirty="0">
                    <a:solidFill>
                      <a:schemeClr val="tx2"/>
                    </a:solidFill>
                    <a:latin typeface="Times New Roman" panose="02020603050405020304" pitchFamily="18" charset="0"/>
                    <a:ea typeface="+mn-ea"/>
                    <a:cs typeface="Times New Roman" panose="02020603050405020304" pitchFamily="18" charset="0"/>
                  </a:rPr>
                  <a:t>Mean Frequency</a:t>
                </a:r>
              </a:p>
            </c:rich>
          </c:tx>
          <c:overlay val="0"/>
        </c:title>
        <c:numFmt formatCode="General" sourceLinked="1"/>
        <c:majorTickMark val="none"/>
        <c:minorTickMark val="none"/>
        <c:tickLblPos val="nextTo"/>
        <c:spPr>
          <a:ln w="6350">
            <a:noFill/>
          </a:ln>
        </c:spPr>
        <c:txPr>
          <a:bodyPr rot="-60000000" spcFirstLastPara="1" vertOverflow="ellipsis" vert="horz" wrap="square" anchor="ctr" anchorCtr="1"/>
          <a:lstStyle/>
          <a:p>
            <a:pPr>
              <a:defRPr sz="6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zh-CN"/>
          </a:p>
        </c:txPr>
        <c:crossAx val="427794800"/>
        <c:crosses val="autoZero"/>
        <c:crossBetween val="between"/>
      </c:valAx>
      <c:spPr>
        <a:noFill/>
        <a:ln w="25400">
          <a:noFill/>
        </a:ln>
      </c:spPr>
    </c:plotArea>
    <c:legend>
      <c:legendPos val="b"/>
      <c:layout>
        <c:manualLayout>
          <c:xMode val="edge"/>
          <c:yMode val="edge"/>
          <c:x val="0.35996333198481112"/>
          <c:y val="0.84416733255808418"/>
          <c:w val="0.3735495339003323"/>
          <c:h val="0.15583263991790222"/>
        </c:manualLayout>
      </c:layout>
      <c:overlay val="0"/>
      <c:spPr>
        <a:noFill/>
        <a:ln w="25400">
          <a:noFill/>
        </a:ln>
      </c:spPr>
      <c:txPr>
        <a:bodyPr rot="0" spcFirstLastPara="1" vertOverflow="ellipsis" vert="horz" wrap="square" anchor="ctr" anchorCtr="1"/>
        <a:lstStyle/>
        <a:p>
          <a:pPr>
            <a:defRPr sz="6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zh-CN"/>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zh-CN"/>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3CEAAF3-9831-450B-8D59-2C09DB96C8FC}" type="datetimeFigureOut">
              <a:rPr lang="en-US"/>
              <a:t>8/8/2020</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6834459-7356-44BF-850D-8B30C4FB3B6B}" type="slidenum">
              <a:rPr/>
              <a:t>‹#›</a:t>
            </a:fld>
            <a:endParaRPr/>
          </a:p>
        </p:txBody>
      </p:sp>
    </p:spTree>
    <p:extLst>
      <p:ext uri="{BB962C8B-B14F-4D97-AF65-F5344CB8AC3E}">
        <p14:creationId xmlns:p14="http://schemas.microsoft.com/office/powerpoint/2010/main" val="24690165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50CD79-FC16-4410-AB61-17F26E6D3BC8}" type="datetimeFigureOut">
              <a:rPr lang="en-US"/>
              <a:t>8/8/2020</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3C37BE-C303-496D-B5CD-85F2937540FC}" type="slidenum">
              <a:rPr/>
              <a:t>‹#›</a:t>
            </a:fld>
            <a:endParaRPr/>
          </a:p>
        </p:txBody>
      </p:sp>
    </p:spTree>
    <p:extLst>
      <p:ext uri="{BB962C8B-B14F-4D97-AF65-F5344CB8AC3E}">
        <p14:creationId xmlns:p14="http://schemas.microsoft.com/office/powerpoint/2010/main" val="3350842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1" name="Picture 10"/>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4445" y="0"/>
            <a:ext cx="1747524" cy="2292094"/>
          </a:xfrm>
          <a:prstGeom prst="rect">
            <a:avLst/>
          </a:prstGeom>
        </p:spPr>
      </p:pic>
      <p:sp>
        <p:nvSpPr>
          <p:cNvPr id="2" name="Title 1"/>
          <p:cNvSpPr>
            <a:spLocks noGrp="1"/>
          </p:cNvSpPr>
          <p:nvPr>
            <p:ph type="ctrTitle"/>
          </p:nvPr>
        </p:nvSpPr>
        <p:spPr>
          <a:xfrm>
            <a:off x="1104900" y="2292094"/>
            <a:ext cx="10096500" cy="2219691"/>
          </a:xfrm>
        </p:spPr>
        <p:txBody>
          <a:bodyPr anchor="ctr">
            <a:normAutofit/>
          </a:bodyPr>
          <a:lstStyle>
            <a:lvl1pPr algn="l">
              <a:defRPr sz="4400" cap="all" baseline="0"/>
            </a:lvl1pPr>
          </a:lstStyle>
          <a:p>
            <a:r>
              <a:rPr lang="en-US" altLang="zh-CN"/>
              <a:t>Click to edit Master title style</a:t>
            </a:r>
            <a:endParaRPr/>
          </a:p>
        </p:txBody>
      </p:sp>
      <p:sp>
        <p:nvSpPr>
          <p:cNvPr id="3" name="Subtitle 2"/>
          <p:cNvSpPr>
            <a:spLocks noGrp="1"/>
          </p:cNvSpPr>
          <p:nvPr>
            <p:ph type="subTitle" idx="1"/>
          </p:nvPr>
        </p:nvSpPr>
        <p:spPr>
          <a:xfrm>
            <a:off x="1104898" y="4511784"/>
            <a:ext cx="10096501" cy="955565"/>
          </a:xfrm>
        </p:spPr>
        <p:txBody>
          <a:bodyPr>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zh-CN"/>
              <a:t>Click to edit Master subtitle style</a:t>
            </a:r>
            <a:endParaRPr/>
          </a:p>
        </p:txBody>
      </p:sp>
      <p:sp>
        <p:nvSpPr>
          <p:cNvPr id="7" name="Rectangle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4" name="Date Placeholder 3"/>
          <p:cNvSpPr>
            <a:spLocks noGrp="1"/>
          </p:cNvSpPr>
          <p:nvPr>
            <p:ph type="dt" sz="half" idx="10"/>
          </p:nvPr>
        </p:nvSpPr>
        <p:spPr/>
        <p:txBody>
          <a:bodyPr/>
          <a:lstStyle>
            <a:lvl1pPr>
              <a:defRPr baseline="0">
                <a:solidFill>
                  <a:schemeClr val="tx1">
                    <a:lumMod val="20000"/>
                    <a:lumOff val="80000"/>
                  </a:schemeClr>
                </a:solidFill>
              </a:defRPr>
            </a:lvl1pPr>
          </a:lstStyle>
          <a:p>
            <a:fld id="{402B9795-92DC-40DC-A1CA-9A4B349D7824}" type="datetimeFigureOut">
              <a:rPr lang="en-US" smtClean="0"/>
              <a:pPr/>
              <a:t>8/8/2020</a:t>
            </a:fld>
            <a:endParaRPr lang="en-US" dirty="0"/>
          </a:p>
        </p:txBody>
      </p:sp>
      <p:sp>
        <p:nvSpPr>
          <p:cNvPr id="5" name="Footer Placeholder 4"/>
          <p:cNvSpPr>
            <a:spLocks noGrp="1"/>
          </p:cNvSpPr>
          <p:nvPr>
            <p:ph type="ftr" sz="quarter" idx="11"/>
          </p:nvPr>
        </p:nvSpPr>
        <p:spPr/>
        <p:txBody>
          <a:bodyPr/>
          <a:lstStyle>
            <a:lvl1pPr>
              <a:defRPr baseline="0">
                <a:solidFill>
                  <a:schemeClr val="tx1">
                    <a:lumMod val="20000"/>
                    <a:lumOff val="80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baseline="0">
                <a:solidFill>
                  <a:schemeClr val="tx1">
                    <a:lumMod val="20000"/>
                    <a:lumOff val="80000"/>
                  </a:schemeClr>
                </a:solidFill>
              </a:defRPr>
            </a:lvl1pPr>
          </a:lstStyle>
          <a:p>
            <a:fld id="{0FF54DE5-C571-48E8-A5BC-B369434E2F44}" type="slidenum">
              <a:rPr lang="en-US" smtClean="0"/>
              <a:pPr/>
              <a:t>‹#›</a:t>
            </a:fld>
            <a:endParaRPr lang="en-US"/>
          </a:p>
        </p:txBody>
      </p:sp>
    </p:spTree>
    <p:extLst>
      <p:ext uri="{BB962C8B-B14F-4D97-AF65-F5344CB8AC3E}">
        <p14:creationId xmlns:p14="http://schemas.microsoft.com/office/powerpoint/2010/main" val="1659756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en-US" altLang="zh-CN"/>
              <a:t>Click to edit Master title style</a:t>
            </a:r>
            <a:endParaRPr/>
          </a:p>
        </p:txBody>
      </p:sp>
      <p:sp>
        <p:nvSpPr>
          <p:cNvPr id="4" name="Text Placeholder 3"/>
          <p:cNvSpPr>
            <a:spLocks noGrp="1"/>
          </p:cNvSpPr>
          <p:nvPr>
            <p:ph type="body" sz="half" idx="2"/>
          </p:nvPr>
        </p:nvSpPr>
        <p:spPr>
          <a:xfrm>
            <a:off x="1104900" y="1600200"/>
            <a:ext cx="3396996" cy="457200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a:t>Click to edit Master text styles</a:t>
            </a:r>
          </a:p>
        </p:txBody>
      </p:sp>
      <p:sp>
        <p:nvSpPr>
          <p:cNvPr id="3" name="Picture Placeholder 2" descr="An empty placeholder to add an image. Click on the placeholder and select the image that you wish to add."/>
          <p:cNvSpPr>
            <a:spLocks noGrp="1"/>
          </p:cNvSpPr>
          <p:nvPr>
            <p:ph type="pic" idx="1"/>
          </p:nvPr>
        </p:nvSpPr>
        <p:spPr>
          <a:xfrm>
            <a:off x="4654671" y="1600199"/>
            <a:ext cx="6430912" cy="4572001"/>
          </a:xfrm>
        </p:spPr>
        <p:txBody>
          <a:bodyPr tIns="118872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CN"/>
              <a:t>Click icon to add picture</a:t>
            </a:r>
            <a:endParaRPr/>
          </a:p>
        </p:txBody>
      </p:sp>
      <p:sp>
        <p:nvSpPr>
          <p:cNvPr id="5" name="Date Placeholder 4"/>
          <p:cNvSpPr>
            <a:spLocks noGrp="1"/>
          </p:cNvSpPr>
          <p:nvPr>
            <p:ph type="dt" sz="half" idx="10"/>
          </p:nvPr>
        </p:nvSpPr>
        <p:spPr/>
        <p:txBody>
          <a:bodyPr/>
          <a:lstStyle/>
          <a:p>
            <a:fld id="{402B9795-92DC-40DC-A1CA-9A4B349D7824}" type="datetimeFigureOut">
              <a:rPr lang="en-US"/>
              <a:t>8/8/2020</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769637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a:p>
        </p:txBody>
      </p:sp>
      <p:sp>
        <p:nvSpPr>
          <p:cNvPr id="4" name="Date Placeholder 3"/>
          <p:cNvSpPr>
            <a:spLocks noGrp="1"/>
          </p:cNvSpPr>
          <p:nvPr>
            <p:ph type="dt" sz="half" idx="10"/>
          </p:nvPr>
        </p:nvSpPr>
        <p:spPr/>
        <p:txBody>
          <a:bodyPr/>
          <a:lstStyle/>
          <a:p>
            <a:fld id="{402B9795-92DC-40DC-A1CA-9A4B349D7824}" type="datetimeFigureOut">
              <a:rPr lang="en-US"/>
              <a:t>8/8/2020</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2012076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72600" y="365125"/>
            <a:ext cx="1714500" cy="5811838"/>
          </a:xfrm>
        </p:spPr>
        <p:txBody>
          <a:bodyPr vert="eaVert"/>
          <a:lstStyle/>
          <a:p>
            <a:r>
              <a:rPr lang="en-US" altLang="zh-CN"/>
              <a:t>Click to edit Master title style</a:t>
            </a:r>
            <a:endParaRPr/>
          </a:p>
        </p:txBody>
      </p:sp>
      <p:sp>
        <p:nvSpPr>
          <p:cNvPr id="3" name="Vertical Text Placeholder 2"/>
          <p:cNvSpPr>
            <a:spLocks noGrp="1"/>
          </p:cNvSpPr>
          <p:nvPr>
            <p:ph type="body" orient="vert" idx="1"/>
          </p:nvPr>
        </p:nvSpPr>
        <p:spPr>
          <a:xfrm>
            <a:off x="1104900" y="365125"/>
            <a:ext cx="8098896" cy="5811838"/>
          </a:xfrm>
        </p:spPr>
        <p:txBody>
          <a:bodyPr vert="eaVert"/>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a:p>
        </p:txBody>
      </p:sp>
      <p:sp>
        <p:nvSpPr>
          <p:cNvPr id="4" name="Date Placeholder 3"/>
          <p:cNvSpPr>
            <a:spLocks noGrp="1"/>
          </p:cNvSpPr>
          <p:nvPr>
            <p:ph type="dt" sz="half" idx="10"/>
          </p:nvPr>
        </p:nvSpPr>
        <p:spPr/>
        <p:txBody>
          <a:bodyPr/>
          <a:lstStyle/>
          <a:p>
            <a:fld id="{402B9795-92DC-40DC-A1CA-9A4B349D7824}" type="datetimeFigureOut">
              <a:rPr lang="en-US"/>
              <a:t>8/8/2020</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grpSp>
        <p:nvGrpSpPr>
          <p:cNvPr id="7" name="Group 6"/>
          <p:cNvGrpSpPr/>
          <p:nvPr/>
        </p:nvGrpSpPr>
        <p:grpSpPr>
          <a:xfrm rot="5400000">
            <a:off x="6514047" y="3228843"/>
            <a:ext cx="5632704" cy="84403"/>
            <a:chOff x="1073150" y="1219201"/>
            <a:chExt cx="10058400" cy="63125"/>
          </a:xfrm>
        </p:grpSpPr>
        <p:cxnSp>
          <p:nvCxnSpPr>
            <p:cNvPr id="8" name="Straight Connector 7"/>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45927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a:t>Click to edit Master title style</a:t>
            </a:r>
            <a:endParaRPr/>
          </a:p>
        </p:txBody>
      </p:sp>
      <p:sp>
        <p:nvSpPr>
          <p:cNvPr id="3" name="Content Placeholder 2"/>
          <p:cNvSpPr>
            <a:spLocks noGrp="1"/>
          </p:cNvSpPr>
          <p:nvPr>
            <p:ph idx="1"/>
          </p:nvPr>
        </p:nvSpPr>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a:p>
        </p:txBody>
      </p:sp>
      <p:sp>
        <p:nvSpPr>
          <p:cNvPr id="4" name="Date Placeholder 3"/>
          <p:cNvSpPr>
            <a:spLocks noGrp="1"/>
          </p:cNvSpPr>
          <p:nvPr>
            <p:ph type="dt" sz="half" idx="10"/>
          </p:nvPr>
        </p:nvSpPr>
        <p:spPr/>
        <p:txBody>
          <a:bodyPr/>
          <a:lstStyle/>
          <a:p>
            <a:fld id="{402B9795-92DC-40DC-A1CA-9A4B349D7824}" type="datetimeFigureOut">
              <a:rPr lang="en-US"/>
              <a:t>8/8/2020</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786876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1104900" y="2292094"/>
            <a:ext cx="5734050" cy="2219691"/>
          </a:xfrm>
        </p:spPr>
        <p:txBody>
          <a:bodyPr anchor="ctr">
            <a:normAutofit/>
          </a:bodyPr>
          <a:lstStyle>
            <a:lvl1pPr algn="l">
              <a:defRPr sz="4400" cap="all" baseline="0"/>
            </a:lvl1pPr>
          </a:lstStyle>
          <a:p>
            <a:r>
              <a:rPr lang="en-US" altLang="zh-CN"/>
              <a:t>Click to edit Master title style</a:t>
            </a:r>
            <a:endParaRPr/>
          </a:p>
        </p:txBody>
      </p:sp>
      <p:sp>
        <p:nvSpPr>
          <p:cNvPr id="3" name="Subtitle 2"/>
          <p:cNvSpPr>
            <a:spLocks noGrp="1"/>
          </p:cNvSpPr>
          <p:nvPr>
            <p:ph type="subTitle" idx="1"/>
          </p:nvPr>
        </p:nvSpPr>
        <p:spPr>
          <a:xfrm>
            <a:off x="1104900" y="4511784"/>
            <a:ext cx="5734050" cy="955565"/>
          </a:xfrm>
        </p:spPr>
        <p:txBody>
          <a:bodyPr>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zh-CN"/>
              <a:t>Click to edit Master subtitle style</a:t>
            </a:r>
            <a:endParaRPr/>
          </a:p>
        </p:txBody>
      </p:sp>
      <p:sp>
        <p:nvSpPr>
          <p:cNvPr id="11" name="Picture Placeholder 10" descr="An empty placeholder to add an image. Click on the placeholder and select the image that you wish to add."/>
          <p:cNvSpPr>
            <a:spLocks noGrp="1"/>
          </p:cNvSpPr>
          <p:nvPr>
            <p:ph type="pic" sz="quarter" idx="13"/>
          </p:nvPr>
        </p:nvSpPr>
        <p:spPr>
          <a:xfrm>
            <a:off x="6981063" y="1310656"/>
            <a:ext cx="5210937" cy="4208604"/>
          </a:xfrm>
          <a:solidFill>
            <a:schemeClr val="tx1">
              <a:lumMod val="20000"/>
              <a:lumOff val="80000"/>
            </a:schemeClr>
          </a:solidFill>
        </p:spPr>
        <p:txBody>
          <a:bodyPr tIns="1005840"/>
          <a:lstStyle>
            <a:lvl1pPr marL="0" indent="0" algn="ctr">
              <a:buNone/>
              <a:defRPr/>
            </a:lvl1pPr>
          </a:lstStyle>
          <a:p>
            <a:r>
              <a:rPr lang="en-US" altLang="zh-CN"/>
              <a:t>Click icon to add picture</a:t>
            </a:r>
            <a:endParaRPr/>
          </a:p>
        </p:txBody>
      </p:sp>
      <p:sp>
        <p:nvSpPr>
          <p:cNvPr id="8" name="Rectangle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4" name="Group 13"/>
          <p:cNvGrpSpPr/>
          <p:nvPr/>
        </p:nvGrpSpPr>
        <p:grpSpPr>
          <a:xfrm>
            <a:off x="0" y="1143000"/>
            <a:ext cx="12192000" cy="63125"/>
            <a:chOff x="507492" y="1501519"/>
            <a:chExt cx="8129016" cy="63125"/>
          </a:xfrm>
        </p:grpSpPr>
        <p:cxnSp>
          <p:nvCxnSpPr>
            <p:cNvPr id="15" name="Straight Connector 14"/>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pic>
        <p:nvPicPr>
          <p:cNvPr id="10" name="Picture 9"/>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5880" y="0"/>
            <a:ext cx="1747524" cy="2292094"/>
          </a:xfrm>
          <a:prstGeom prst="rect">
            <a:avLst/>
          </a:prstGeom>
        </p:spPr>
      </p:pic>
      <p:grpSp>
        <p:nvGrpSpPr>
          <p:cNvPr id="13" name="Group 12"/>
          <p:cNvGrpSpPr/>
          <p:nvPr/>
        </p:nvGrpSpPr>
        <p:grpSpPr>
          <a:xfrm rot="10800000">
            <a:off x="0" y="5645510"/>
            <a:ext cx="12192000" cy="63125"/>
            <a:chOff x="507492" y="1501519"/>
            <a:chExt cx="8129016" cy="63125"/>
          </a:xfrm>
        </p:grpSpPr>
        <p:cxnSp>
          <p:nvCxnSpPr>
            <p:cNvPr id="17" name="Straight Connector 16"/>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7" name="Rectangle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extLst>
      <p:ext uri="{BB962C8B-B14F-4D97-AF65-F5344CB8AC3E}">
        <p14:creationId xmlns:p14="http://schemas.microsoft.com/office/powerpoint/2010/main" val="2673943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2514600"/>
            <a:ext cx="12192000" cy="3194035"/>
            <a:chOff x="647402" y="2514600"/>
            <a:chExt cx="10838688" cy="3194035"/>
          </a:xfrm>
        </p:grpSpPr>
        <p:grpSp>
          <p:nvGrpSpPr>
            <p:cNvPr id="9" name="Group 8"/>
            <p:cNvGrpSpPr/>
            <p:nvPr/>
          </p:nvGrpSpPr>
          <p:grpSpPr>
            <a:xfrm>
              <a:off x="647402" y="2514600"/>
              <a:ext cx="10838688" cy="63125"/>
              <a:chOff x="507492" y="1501519"/>
              <a:chExt cx="8129016" cy="63125"/>
            </a:xfrm>
          </p:grpSpPr>
          <p:cxnSp>
            <p:nvCxnSpPr>
              <p:cNvPr id="14" name="Straight Connector 13"/>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10" name="Rectangle 9"/>
            <p:cNvSpPr/>
            <p:nvPr/>
          </p:nvSpPr>
          <p:spPr>
            <a:xfrm>
              <a:off x="647402" y="2640850"/>
              <a:ext cx="10838688" cy="29415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1" name="Group 10"/>
            <p:cNvGrpSpPr/>
            <p:nvPr/>
          </p:nvGrpSpPr>
          <p:grpSpPr>
            <a:xfrm rot="10800000">
              <a:off x="647402" y="5645510"/>
              <a:ext cx="10838688" cy="63125"/>
              <a:chOff x="507492" y="1501519"/>
              <a:chExt cx="8129016" cy="63125"/>
            </a:xfrm>
          </p:grpSpPr>
          <p:cxnSp>
            <p:nvCxnSpPr>
              <p:cNvPr id="12" name="Straight Connector 11"/>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pic>
        <p:nvPicPr>
          <p:cNvPr id="7" name="Picture 6"/>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325880" y="0"/>
            <a:ext cx="1783188" cy="2971806"/>
          </a:xfrm>
          <a:prstGeom prst="rect">
            <a:avLst/>
          </a:prstGeom>
        </p:spPr>
      </p:pic>
      <p:sp>
        <p:nvSpPr>
          <p:cNvPr id="2" name="Title 1"/>
          <p:cNvSpPr>
            <a:spLocks noGrp="1"/>
          </p:cNvSpPr>
          <p:nvPr>
            <p:ph type="title"/>
          </p:nvPr>
        </p:nvSpPr>
        <p:spPr>
          <a:xfrm>
            <a:off x="1104899" y="2971806"/>
            <a:ext cx="10071099" cy="1684150"/>
          </a:xfrm>
        </p:spPr>
        <p:txBody>
          <a:bodyPr anchor="ctr">
            <a:normAutofit/>
          </a:bodyPr>
          <a:lstStyle>
            <a:lvl1pPr>
              <a:defRPr sz="4400" cap="all" baseline="0">
                <a:solidFill>
                  <a:schemeClr val="bg1"/>
                </a:solidFill>
              </a:defRPr>
            </a:lvl1pPr>
          </a:lstStyle>
          <a:p>
            <a:r>
              <a:rPr lang="en-US" altLang="zh-CN"/>
              <a:t>Click to edit Master title style</a:t>
            </a:r>
            <a:endParaRPr/>
          </a:p>
        </p:txBody>
      </p:sp>
      <p:sp>
        <p:nvSpPr>
          <p:cNvPr id="3" name="Text Placeholder 2"/>
          <p:cNvSpPr>
            <a:spLocks noGrp="1"/>
          </p:cNvSpPr>
          <p:nvPr>
            <p:ph type="body" idx="1"/>
          </p:nvPr>
        </p:nvSpPr>
        <p:spPr>
          <a:xfrm>
            <a:off x="1104899" y="4655956"/>
            <a:ext cx="10071099" cy="509750"/>
          </a:xfrm>
        </p:spPr>
        <p:txBody>
          <a:bodyPr>
            <a:normAutofit/>
          </a:bodyPr>
          <a:lstStyle>
            <a:lvl1pPr marL="0" indent="0">
              <a:spcBef>
                <a:spcPts val="0"/>
              </a:spcBef>
              <a:buNone/>
              <a:defRPr sz="16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ltLang="zh-CN"/>
              <a:t>Click to edit Master text styles</a:t>
            </a:r>
          </a:p>
        </p:txBody>
      </p:sp>
      <p:sp>
        <p:nvSpPr>
          <p:cNvPr id="4" name="Date Placeholder 3"/>
          <p:cNvSpPr>
            <a:spLocks noGrp="1"/>
          </p:cNvSpPr>
          <p:nvPr>
            <p:ph type="dt" sz="half" idx="10"/>
          </p:nvPr>
        </p:nvSpPr>
        <p:spPr/>
        <p:txBody>
          <a:bodyPr/>
          <a:lstStyle/>
          <a:p>
            <a:fld id="{402B9795-92DC-40DC-A1CA-9A4B349D7824}" type="datetimeFigureOut">
              <a:rPr lang="en-US"/>
              <a:t>8/8/2020</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602678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a:t>Click to edit Master title style</a:t>
            </a:r>
            <a:endParaRPr/>
          </a:p>
        </p:txBody>
      </p:sp>
      <p:sp>
        <p:nvSpPr>
          <p:cNvPr id="3" name="Content Placeholder 2"/>
          <p:cNvSpPr>
            <a:spLocks noGrp="1"/>
          </p:cNvSpPr>
          <p:nvPr>
            <p:ph sz="half" idx="1"/>
          </p:nvPr>
        </p:nvSpPr>
        <p:spPr>
          <a:xfrm>
            <a:off x="1104900" y="1600200"/>
            <a:ext cx="4914900" cy="4571999"/>
          </a:xfrm>
        </p:spPr>
        <p:txBody>
          <a:bodyPr/>
          <a:lstStyle>
            <a:lvl5pPr>
              <a:defRPr/>
            </a:lvl5pPr>
            <a:lvl6pPr>
              <a:defRPr/>
            </a:lvl6pPr>
            <a:lvl7pPr>
              <a:defRPr/>
            </a:lvl7pPr>
            <a:lvl8pPr>
              <a:defRPr/>
            </a:lvl8pPr>
            <a:lvl9pPr>
              <a:defRPr/>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a:p>
        </p:txBody>
      </p:sp>
      <p:sp>
        <p:nvSpPr>
          <p:cNvPr id="4" name="Content Placeholder 3"/>
          <p:cNvSpPr>
            <a:spLocks noGrp="1"/>
          </p:cNvSpPr>
          <p:nvPr>
            <p:ph sz="half" idx="2"/>
          </p:nvPr>
        </p:nvSpPr>
        <p:spPr>
          <a:xfrm>
            <a:off x="6172200" y="1600200"/>
            <a:ext cx="4914900" cy="4571999"/>
          </a:xfrm>
        </p:spPr>
        <p:txBody>
          <a:bodyPr/>
          <a:lstStyle>
            <a:lvl5pPr>
              <a:defRPr/>
            </a:lvl5pPr>
            <a:lvl6pPr>
              <a:defRPr/>
            </a:lvl6pPr>
            <a:lvl7pPr>
              <a:defRPr/>
            </a:lvl7pPr>
            <a:lvl8pPr>
              <a:defRPr/>
            </a:lvl8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a:p>
        </p:txBody>
      </p:sp>
      <p:sp>
        <p:nvSpPr>
          <p:cNvPr id="5" name="Date Placeholder 4"/>
          <p:cNvSpPr>
            <a:spLocks noGrp="1"/>
          </p:cNvSpPr>
          <p:nvPr>
            <p:ph type="dt" sz="half" idx="10"/>
          </p:nvPr>
        </p:nvSpPr>
        <p:spPr/>
        <p:txBody>
          <a:bodyPr/>
          <a:lstStyle/>
          <a:p>
            <a:fld id="{402B9795-92DC-40DC-A1CA-9A4B349D7824}" type="datetimeFigureOut">
              <a:rPr lang="en-US"/>
              <a:t>8/8/2020</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527791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a:t>Click to edit Master title style</a:t>
            </a:r>
            <a:endParaRPr/>
          </a:p>
        </p:txBody>
      </p:sp>
      <p:sp>
        <p:nvSpPr>
          <p:cNvPr id="3" name="Text Placeholder 2"/>
          <p:cNvSpPr>
            <a:spLocks noGrp="1"/>
          </p:cNvSpPr>
          <p:nvPr>
            <p:ph type="body" idx="1"/>
          </p:nvPr>
        </p:nvSpPr>
        <p:spPr>
          <a:xfrm>
            <a:off x="1104900" y="1600200"/>
            <a:ext cx="4919472"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to edit Master text styles</a:t>
            </a:r>
          </a:p>
        </p:txBody>
      </p:sp>
      <p:sp>
        <p:nvSpPr>
          <p:cNvPr id="4" name="Content Placeholder 3"/>
          <p:cNvSpPr>
            <a:spLocks noGrp="1"/>
          </p:cNvSpPr>
          <p:nvPr>
            <p:ph sz="half" idx="2"/>
          </p:nvPr>
        </p:nvSpPr>
        <p:spPr>
          <a:xfrm>
            <a:off x="1104900" y="2424112"/>
            <a:ext cx="4919472" cy="3748088"/>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a:p>
        </p:txBody>
      </p:sp>
      <p:sp>
        <p:nvSpPr>
          <p:cNvPr id="5" name="Text Placeholder 4"/>
          <p:cNvSpPr>
            <a:spLocks noGrp="1"/>
          </p:cNvSpPr>
          <p:nvPr>
            <p:ph type="body" sz="quarter" idx="3"/>
          </p:nvPr>
        </p:nvSpPr>
        <p:spPr>
          <a:xfrm>
            <a:off x="6166110" y="1600200"/>
            <a:ext cx="4919472"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to edit Master text styles</a:t>
            </a:r>
          </a:p>
        </p:txBody>
      </p:sp>
      <p:sp>
        <p:nvSpPr>
          <p:cNvPr id="6" name="Content Placeholder 5"/>
          <p:cNvSpPr>
            <a:spLocks noGrp="1"/>
          </p:cNvSpPr>
          <p:nvPr>
            <p:ph sz="quarter" idx="4"/>
          </p:nvPr>
        </p:nvSpPr>
        <p:spPr>
          <a:xfrm>
            <a:off x="6166110" y="2424112"/>
            <a:ext cx="4919472" cy="3748088"/>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a:p>
        </p:txBody>
      </p:sp>
      <p:sp>
        <p:nvSpPr>
          <p:cNvPr id="7" name="Date Placeholder 6"/>
          <p:cNvSpPr>
            <a:spLocks noGrp="1"/>
          </p:cNvSpPr>
          <p:nvPr>
            <p:ph type="dt" sz="half" idx="10"/>
          </p:nvPr>
        </p:nvSpPr>
        <p:spPr/>
        <p:txBody>
          <a:bodyPr/>
          <a:lstStyle/>
          <a:p>
            <a:fld id="{402B9795-92DC-40DC-A1CA-9A4B349D7824}" type="datetimeFigureOut">
              <a:rPr lang="en-US"/>
              <a:t>8/8/2020</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971016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a:t>Click to edit Master title style</a:t>
            </a:r>
            <a:endParaRPr/>
          </a:p>
        </p:txBody>
      </p:sp>
      <p:sp>
        <p:nvSpPr>
          <p:cNvPr id="3" name="Date Placeholder 2"/>
          <p:cNvSpPr>
            <a:spLocks noGrp="1"/>
          </p:cNvSpPr>
          <p:nvPr>
            <p:ph type="dt" sz="half" idx="10"/>
          </p:nvPr>
        </p:nvSpPr>
        <p:spPr/>
        <p:txBody>
          <a:bodyPr/>
          <a:lstStyle/>
          <a:p>
            <a:fld id="{402B9795-92DC-40DC-A1CA-9A4B349D7824}" type="datetimeFigureOut">
              <a:rPr lang="en-US"/>
              <a:t>8/8/2020</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1758111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2B9795-92DC-40DC-A1CA-9A4B349D7824}" type="datetimeFigureOut">
              <a:rPr lang="en-US"/>
              <a:t>8/8/2020</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02416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en-US" altLang="zh-CN"/>
              <a:t>Click to edit Master title style</a:t>
            </a:r>
            <a:endParaRPr/>
          </a:p>
        </p:txBody>
      </p:sp>
      <p:sp>
        <p:nvSpPr>
          <p:cNvPr id="4" name="Text Placeholder 3"/>
          <p:cNvSpPr>
            <a:spLocks noGrp="1"/>
          </p:cNvSpPr>
          <p:nvPr>
            <p:ph type="body" sz="half" idx="2"/>
          </p:nvPr>
        </p:nvSpPr>
        <p:spPr>
          <a:xfrm>
            <a:off x="1104900" y="1600200"/>
            <a:ext cx="4384548" cy="457200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a:t>Click to edit Master text styles</a:t>
            </a:r>
          </a:p>
        </p:txBody>
      </p:sp>
      <p:sp>
        <p:nvSpPr>
          <p:cNvPr id="3" name="Content Placeholder 2"/>
          <p:cNvSpPr>
            <a:spLocks noGrp="1"/>
          </p:cNvSpPr>
          <p:nvPr>
            <p:ph idx="1"/>
          </p:nvPr>
        </p:nvSpPr>
        <p:spPr>
          <a:xfrm>
            <a:off x="5641848" y="1600199"/>
            <a:ext cx="5445252" cy="4572001"/>
          </a:xfrm>
        </p:spPr>
        <p:txBody>
          <a:bodyPr>
            <a:normAutofit/>
          </a:bodyPr>
          <a:lstStyle>
            <a:lvl1pPr>
              <a:defRPr sz="2000"/>
            </a:lvl1pPr>
            <a:lvl2pPr>
              <a:defRPr sz="16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a:p>
        </p:txBody>
      </p:sp>
      <p:sp>
        <p:nvSpPr>
          <p:cNvPr id="5" name="Date Placeholder 4"/>
          <p:cNvSpPr>
            <a:spLocks noGrp="1"/>
          </p:cNvSpPr>
          <p:nvPr>
            <p:ph type="dt" sz="half" idx="10"/>
          </p:nvPr>
        </p:nvSpPr>
        <p:spPr/>
        <p:txBody>
          <a:bodyPr/>
          <a:lstStyle/>
          <a:p>
            <a:fld id="{402B9795-92DC-40DC-A1CA-9A4B349D7824}" type="datetimeFigureOut">
              <a:rPr lang="en-US"/>
              <a:t>8/8/2020</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769764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5">
          <a:fgClr>
            <a:schemeClr val="bg2"/>
          </a:fgClr>
          <a:bgClr>
            <a:schemeClr val="bg1"/>
          </a:bgClr>
        </a:patt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04900" y="76200"/>
            <a:ext cx="9980682" cy="1096962"/>
          </a:xfrm>
          <a:prstGeom prst="rect">
            <a:avLst/>
          </a:prstGeom>
        </p:spPr>
        <p:txBody>
          <a:bodyPr vert="horz" lIns="0" tIns="45720" rIns="0" bIns="45720" rtlCol="0" anchor="b">
            <a:normAutofit/>
          </a:bodyPr>
          <a:lstStyle/>
          <a:p>
            <a:r>
              <a:rPr lang="en-US" altLang="zh-CN"/>
              <a:t>Click to edit Master title style</a:t>
            </a:r>
            <a:endParaRPr/>
          </a:p>
        </p:txBody>
      </p:sp>
      <p:sp>
        <p:nvSpPr>
          <p:cNvPr id="3" name="Text Placeholder 2"/>
          <p:cNvSpPr>
            <a:spLocks noGrp="1"/>
          </p:cNvSpPr>
          <p:nvPr>
            <p:ph type="body" idx="1"/>
          </p:nvPr>
        </p:nvSpPr>
        <p:spPr>
          <a:xfrm>
            <a:off x="1104900" y="1600200"/>
            <a:ext cx="9982200" cy="4572000"/>
          </a:xfrm>
          <a:prstGeom prst="rect">
            <a:avLst/>
          </a:prstGeom>
        </p:spPr>
        <p:txBody>
          <a:bodyPr vert="horz" lIns="0" tIns="45720" rIns="0" bIns="45720" rtlCol="0">
            <a:normAutofit/>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a:p>
        </p:txBody>
      </p:sp>
      <p:sp>
        <p:nvSpPr>
          <p:cNvPr id="4" name="Date Placeholder 3"/>
          <p:cNvSpPr>
            <a:spLocks noGrp="1"/>
          </p:cNvSpPr>
          <p:nvPr>
            <p:ph type="dt" sz="half" idx="2"/>
          </p:nvPr>
        </p:nvSpPr>
        <p:spPr>
          <a:xfrm>
            <a:off x="1104899" y="6356351"/>
            <a:ext cx="1829559" cy="365125"/>
          </a:xfrm>
          <a:prstGeom prst="rect">
            <a:avLst/>
          </a:prstGeom>
        </p:spPr>
        <p:txBody>
          <a:bodyPr vert="horz" lIns="0" tIns="45720" rIns="0" bIns="45720" rtlCol="0" anchor="ctr"/>
          <a:lstStyle>
            <a:lvl1pPr algn="l">
              <a:defRPr sz="1200" baseline="0">
                <a:solidFill>
                  <a:schemeClr val="tx1">
                    <a:lumMod val="75000"/>
                  </a:schemeClr>
                </a:solidFill>
              </a:defRPr>
            </a:lvl1pPr>
          </a:lstStyle>
          <a:p>
            <a:fld id="{402B9795-92DC-40DC-A1CA-9A4B349D7824}" type="datetimeFigureOut">
              <a:rPr lang="en-US" smtClean="0"/>
              <a:pPr/>
              <a:t>8/8/2020</a:t>
            </a:fld>
            <a:endParaRPr lang="en-US"/>
          </a:p>
        </p:txBody>
      </p:sp>
      <p:sp>
        <p:nvSpPr>
          <p:cNvPr id="5" name="Footer Placeholder 4"/>
          <p:cNvSpPr>
            <a:spLocks noGrp="1"/>
          </p:cNvSpPr>
          <p:nvPr>
            <p:ph type="ftr" sz="quarter" idx="3"/>
          </p:nvPr>
        </p:nvSpPr>
        <p:spPr>
          <a:xfrm>
            <a:off x="2934459" y="6356350"/>
            <a:ext cx="6323082" cy="365126"/>
          </a:xfrm>
          <a:prstGeom prst="rect">
            <a:avLst/>
          </a:prstGeom>
        </p:spPr>
        <p:txBody>
          <a:bodyPr vert="horz" lIns="0" tIns="45720" rIns="0" bIns="45720" rtlCol="0" anchor="ctr"/>
          <a:lstStyle>
            <a:lvl1pPr algn="ctr">
              <a:defRPr sz="1200" baseline="0">
                <a:solidFill>
                  <a:schemeClr val="tx1">
                    <a:lumMod val="75000"/>
                  </a:schemeClr>
                </a:solidFill>
              </a:defRPr>
            </a:lvl1pPr>
          </a:lstStyle>
          <a:p>
            <a:endParaRPr lang="en-US"/>
          </a:p>
        </p:txBody>
      </p:sp>
      <p:sp>
        <p:nvSpPr>
          <p:cNvPr id="6" name="Slide Number Placeholder 5"/>
          <p:cNvSpPr>
            <a:spLocks noGrp="1"/>
          </p:cNvSpPr>
          <p:nvPr>
            <p:ph type="sldNum" sz="quarter" idx="4"/>
          </p:nvPr>
        </p:nvSpPr>
        <p:spPr>
          <a:xfrm>
            <a:off x="9256782" y="6356351"/>
            <a:ext cx="1828800" cy="365125"/>
          </a:xfrm>
          <a:prstGeom prst="rect">
            <a:avLst/>
          </a:prstGeom>
        </p:spPr>
        <p:txBody>
          <a:bodyPr vert="horz" lIns="0" tIns="45720" rIns="0" bIns="45720" rtlCol="0" anchor="ctr"/>
          <a:lstStyle>
            <a:lvl1pPr algn="r">
              <a:defRPr sz="1200" baseline="0">
                <a:solidFill>
                  <a:schemeClr val="tx1">
                    <a:lumMod val="75000"/>
                  </a:schemeClr>
                </a:solidFill>
              </a:defRPr>
            </a:lvl1pPr>
          </a:lstStyle>
          <a:p>
            <a:fld id="{0FF54DE5-C571-48E8-A5BC-B369434E2F44}" type="slidenum">
              <a:rPr lang="en-US" smtClean="0"/>
              <a:pPr/>
              <a:t>‹#›</a:t>
            </a:fld>
            <a:endParaRPr lang="en-US"/>
          </a:p>
        </p:txBody>
      </p:sp>
      <p:grpSp>
        <p:nvGrpSpPr>
          <p:cNvPr id="15" name="Group 14"/>
          <p:cNvGrpSpPr/>
          <p:nvPr/>
        </p:nvGrpSpPr>
        <p:grpSpPr>
          <a:xfrm>
            <a:off x="1103376" y="1219201"/>
            <a:ext cx="9985248" cy="84403"/>
            <a:chOff x="1073150" y="1219201"/>
            <a:chExt cx="10058400" cy="63125"/>
          </a:xfrm>
        </p:grpSpPr>
        <p:cxnSp>
          <p:nvCxnSpPr>
            <p:cNvPr id="13" name="Straight Connector 12"/>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462510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28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96">
          <p15:clr>
            <a:srgbClr val="F26B43"/>
          </p15:clr>
        </p15:guide>
        <p15:guide id="2" pos="6984">
          <p15:clr>
            <a:srgbClr val="F26B43"/>
          </p15:clr>
        </p15:guide>
        <p15:guide id="3" orient="horz" pos="1008">
          <p15:clr>
            <a:srgbClr val="F26B43"/>
          </p15:clr>
        </p15:guide>
        <p15:guide id="4" orient="horz" pos="388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8.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svg"/><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image" Target="../media/image7.svg"/><Relationship Id="rId4" Type="http://schemas.openxmlformats.org/officeDocument/2006/relationships/image" Target="../media/image6.png"/><Relationship Id="rId9" Type="http://schemas.openxmlformats.org/officeDocument/2006/relationships/image" Target="../media/image11.svg"/></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png"/><Relationship Id="rId1" Type="http://schemas.openxmlformats.org/officeDocument/2006/relationships/slideLayout" Target="../slideLayouts/slideLayout9.xml"/><Relationship Id="rId5" Type="http://schemas.openxmlformats.org/officeDocument/2006/relationships/chart" Target="../charts/chart3.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607DDEE-B1E6-4ACB-B164-75EC18038966}"/>
              </a:ext>
            </a:extLst>
          </p:cNvPr>
          <p:cNvPicPr>
            <a:picLocks noChangeAspect="1"/>
          </p:cNvPicPr>
          <p:nvPr/>
        </p:nvPicPr>
        <p:blipFill>
          <a:blip r:embed="rId2"/>
          <a:stretch>
            <a:fillRect/>
          </a:stretch>
        </p:blipFill>
        <p:spPr>
          <a:xfrm>
            <a:off x="939202" y="1753904"/>
            <a:ext cx="10312077" cy="387892"/>
          </a:xfrm>
          <a:prstGeom prst="rect">
            <a:avLst/>
          </a:prstGeom>
        </p:spPr>
      </p:pic>
      <p:sp>
        <p:nvSpPr>
          <p:cNvPr id="2" name="Title 1">
            <a:extLst>
              <a:ext uri="{FF2B5EF4-FFF2-40B4-BE49-F238E27FC236}">
                <a16:creationId xmlns:a16="http://schemas.microsoft.com/office/drawing/2014/main" id="{235D8838-073C-4D74-84FE-B776DE96136F}"/>
              </a:ext>
            </a:extLst>
          </p:cNvPr>
          <p:cNvSpPr txBox="1">
            <a:spLocks/>
          </p:cNvSpPr>
          <p:nvPr/>
        </p:nvSpPr>
        <p:spPr>
          <a:xfrm>
            <a:off x="1104900" y="76200"/>
            <a:ext cx="9980682" cy="1096962"/>
          </a:xfrm>
          <a:prstGeom prst="rect">
            <a:avLst/>
          </a:prstGeom>
        </p:spPr>
        <p:txBody>
          <a:bodyP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ctr">
              <a:lnSpc>
                <a:spcPct val="200000"/>
              </a:lnSpc>
            </a:pPr>
            <a:r>
              <a:rPr lang="en-US" altLang="zh-CN" b="1" kern="100" dirty="0">
                <a:solidFill>
                  <a:srgbClr val="0070C0"/>
                </a:solidFill>
                <a:latin typeface="Times New Roman" panose="02020603050405020304" pitchFamily="18" charset="0"/>
                <a:cs typeface="Times New Roman" panose="02020603050405020304" pitchFamily="18" charset="0"/>
              </a:rPr>
              <a:t>How Can Automated Feedback Engage Middle School Students in Developing and Explaining Models?</a:t>
            </a:r>
          </a:p>
        </p:txBody>
      </p:sp>
      <p:pic>
        <p:nvPicPr>
          <p:cNvPr id="4" name="Picture 3" descr="A person standing in front of a window&#10;&#10;Description automatically generated">
            <a:extLst>
              <a:ext uri="{FF2B5EF4-FFF2-40B4-BE49-F238E27FC236}">
                <a16:creationId xmlns:a16="http://schemas.microsoft.com/office/drawing/2014/main" id="{8E513F3A-A723-445E-95CC-3A51B4822F8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2900" r="20486"/>
          <a:stretch/>
        </p:blipFill>
        <p:spPr>
          <a:xfrm>
            <a:off x="1133381" y="2190774"/>
            <a:ext cx="3488087" cy="3488087"/>
          </a:xfrm>
          <a:prstGeom prst="rect">
            <a:avLst/>
          </a:prstGeom>
        </p:spPr>
      </p:pic>
      <p:sp>
        <p:nvSpPr>
          <p:cNvPr id="6" name="TextBox 5">
            <a:extLst>
              <a:ext uri="{FF2B5EF4-FFF2-40B4-BE49-F238E27FC236}">
                <a16:creationId xmlns:a16="http://schemas.microsoft.com/office/drawing/2014/main" id="{20A4B385-889F-40BE-A7DA-3714BAB4EA21}"/>
              </a:ext>
            </a:extLst>
          </p:cNvPr>
          <p:cNvSpPr txBox="1"/>
          <p:nvPr/>
        </p:nvSpPr>
        <p:spPr>
          <a:xfrm>
            <a:off x="4842472" y="4762462"/>
            <a:ext cx="6332607" cy="954107"/>
          </a:xfrm>
          <a:prstGeom prst="rect">
            <a:avLst/>
          </a:prstGeom>
          <a:noFill/>
        </p:spPr>
        <p:txBody>
          <a:bodyPr wrap="square">
            <a:spAutoFit/>
          </a:bodyPr>
          <a:lstStyle/>
          <a:p>
            <a:pPr algn="ctr">
              <a:spcAft>
                <a:spcPts val="0"/>
              </a:spcAft>
            </a:pPr>
            <a:r>
              <a:rPr lang="en-US" altLang="zh-CN" sz="2000" b="1" kern="100" dirty="0">
                <a:solidFill>
                  <a:srgbClr val="000000"/>
                </a:solidFill>
                <a:latin typeface="Times New Roman" panose="02020603050405020304" pitchFamily="18" charset="0"/>
                <a:cs typeface="Times New Roman" panose="02020603050405020304" pitchFamily="18" charset="0"/>
              </a:rPr>
              <a:t>Yinuo Hu</a:t>
            </a:r>
          </a:p>
          <a:p>
            <a:pPr algn="ctr">
              <a:spcAft>
                <a:spcPts val="0"/>
              </a:spcAft>
            </a:pPr>
            <a:r>
              <a:rPr lang="en-US" altLang="zh-CN" b="1" kern="100" dirty="0">
                <a:solidFill>
                  <a:srgbClr val="000000"/>
                </a:solidFill>
                <a:latin typeface="Times New Roman" panose="02020603050405020304" pitchFamily="18" charset="0"/>
                <a:cs typeface="Times New Roman" panose="02020603050405020304" pitchFamily="18" charset="0"/>
              </a:rPr>
              <a:t>Computer Science &amp; Sociology</a:t>
            </a:r>
          </a:p>
          <a:p>
            <a:pPr algn="ctr">
              <a:spcAft>
                <a:spcPts val="0"/>
              </a:spcAft>
            </a:pPr>
            <a:r>
              <a:rPr lang="en-US" altLang="zh-CN" sz="1800" b="1" kern="100" dirty="0">
                <a:solidFill>
                  <a:srgbClr val="000000"/>
                </a:solidFill>
                <a:latin typeface="Times New Roman" panose="02020603050405020304" pitchFamily="18" charset="0"/>
                <a:cs typeface="Times New Roman" panose="02020603050405020304" pitchFamily="18" charset="0"/>
              </a:rPr>
              <a:t>Faculty Advisor: </a:t>
            </a:r>
            <a:r>
              <a:rPr lang="en-US" altLang="zh-CN" sz="1800" b="1" kern="100" dirty="0" err="1">
                <a:solidFill>
                  <a:srgbClr val="000000"/>
                </a:solidFill>
                <a:latin typeface="Times New Roman" panose="02020603050405020304" pitchFamily="18" charset="0"/>
                <a:cs typeface="Times New Roman" panose="02020603050405020304" pitchFamily="18" charset="0"/>
              </a:rPr>
              <a:t>Kihyun</a:t>
            </a:r>
            <a:r>
              <a:rPr lang="en-US" altLang="zh-CN" sz="1800" b="1" kern="100" dirty="0">
                <a:solidFill>
                  <a:srgbClr val="000000"/>
                </a:solidFill>
                <a:latin typeface="Times New Roman" panose="02020603050405020304" pitchFamily="18" charset="0"/>
                <a:cs typeface="Times New Roman" panose="02020603050405020304" pitchFamily="18" charset="0"/>
              </a:rPr>
              <a:t> “Kelly” </a:t>
            </a:r>
            <a:r>
              <a:rPr lang="en-US" altLang="zh-CN" sz="1800" b="1" kern="100" dirty="0" err="1">
                <a:solidFill>
                  <a:srgbClr val="000000"/>
                </a:solidFill>
                <a:latin typeface="Times New Roman" panose="02020603050405020304" pitchFamily="18" charset="0"/>
                <a:cs typeface="Times New Roman" panose="02020603050405020304" pitchFamily="18" charset="0"/>
              </a:rPr>
              <a:t>Ryoo</a:t>
            </a:r>
            <a:r>
              <a:rPr lang="en-US" altLang="zh-CN" b="1" kern="100" dirty="0">
                <a:solidFill>
                  <a:srgbClr val="000000"/>
                </a:solidFill>
                <a:latin typeface="Times New Roman" panose="02020603050405020304" pitchFamily="18" charset="0"/>
                <a:cs typeface="Times New Roman" panose="02020603050405020304" pitchFamily="18" charset="0"/>
              </a:rPr>
              <a:t>, </a:t>
            </a:r>
            <a:r>
              <a:rPr lang="en-US" altLang="zh-CN" sz="1800" b="1" kern="100" dirty="0">
                <a:solidFill>
                  <a:srgbClr val="000000"/>
                </a:solidFill>
                <a:latin typeface="Times New Roman" panose="02020603050405020304" pitchFamily="18" charset="0"/>
                <a:cs typeface="Times New Roman" panose="02020603050405020304" pitchFamily="18" charset="0"/>
              </a:rPr>
              <a:t>School of Education</a:t>
            </a:r>
          </a:p>
        </p:txBody>
      </p:sp>
      <p:sp>
        <p:nvSpPr>
          <p:cNvPr id="12" name="TextBox 11">
            <a:extLst>
              <a:ext uri="{FF2B5EF4-FFF2-40B4-BE49-F238E27FC236}">
                <a16:creationId xmlns:a16="http://schemas.microsoft.com/office/drawing/2014/main" id="{2A81B77D-E8EA-48BF-9915-D55491DBA9CF}"/>
              </a:ext>
            </a:extLst>
          </p:cNvPr>
          <p:cNvSpPr txBox="1"/>
          <p:nvPr/>
        </p:nvSpPr>
        <p:spPr>
          <a:xfrm>
            <a:off x="1104900" y="6177550"/>
            <a:ext cx="10929179" cy="307777"/>
          </a:xfrm>
          <a:prstGeom prst="rect">
            <a:avLst/>
          </a:prstGeom>
          <a:noFill/>
        </p:spPr>
        <p:txBody>
          <a:bodyPr wrap="square">
            <a:spAutoFit/>
          </a:bodyPr>
          <a:lstStyle/>
          <a:p>
            <a:r>
              <a:rPr lang="en-US" altLang="zh-CN" sz="1400" dirty="0">
                <a:latin typeface="Times New Roman" panose="02020603050405020304" pitchFamily="18" charset="0"/>
                <a:cs typeface="Times New Roman" panose="02020603050405020304" pitchFamily="18" charset="0"/>
              </a:rPr>
              <a:t>This material is based upon work supported by the National Science Foundation under Grant No. 1552114.</a:t>
            </a:r>
          </a:p>
        </p:txBody>
      </p:sp>
      <p:pic>
        <p:nvPicPr>
          <p:cNvPr id="7" name="Picture 6">
            <a:extLst>
              <a:ext uri="{FF2B5EF4-FFF2-40B4-BE49-F238E27FC236}">
                <a16:creationId xmlns:a16="http://schemas.microsoft.com/office/drawing/2014/main" id="{43DDEF76-8784-4822-91CC-E6294FE7EA5B}"/>
              </a:ext>
            </a:extLst>
          </p:cNvPr>
          <p:cNvPicPr>
            <a:picLocks noChangeAspect="1"/>
          </p:cNvPicPr>
          <p:nvPr/>
        </p:nvPicPr>
        <p:blipFill>
          <a:blip r:embed="rId4"/>
          <a:stretch>
            <a:fillRect/>
          </a:stretch>
        </p:blipFill>
        <p:spPr>
          <a:xfrm>
            <a:off x="6153781" y="2240482"/>
            <a:ext cx="3709987" cy="2521980"/>
          </a:xfrm>
          <a:prstGeom prst="rect">
            <a:avLst/>
          </a:prstGeom>
        </p:spPr>
      </p:pic>
    </p:spTree>
    <p:extLst>
      <p:ext uri="{BB962C8B-B14F-4D97-AF65-F5344CB8AC3E}">
        <p14:creationId xmlns:p14="http://schemas.microsoft.com/office/powerpoint/2010/main" val="1800380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BCB1734-D398-47BC-8ED0-29E02E4D6C13}"/>
              </a:ext>
            </a:extLst>
          </p:cNvPr>
          <p:cNvPicPr>
            <a:picLocks noChangeAspect="1"/>
          </p:cNvPicPr>
          <p:nvPr/>
        </p:nvPicPr>
        <p:blipFill>
          <a:blip r:embed="rId2"/>
          <a:stretch>
            <a:fillRect/>
          </a:stretch>
        </p:blipFill>
        <p:spPr>
          <a:xfrm>
            <a:off x="916754" y="676186"/>
            <a:ext cx="10312077" cy="387892"/>
          </a:xfrm>
          <a:prstGeom prst="rect">
            <a:avLst/>
          </a:prstGeom>
        </p:spPr>
      </p:pic>
      <p:sp>
        <p:nvSpPr>
          <p:cNvPr id="2" name="Title 1"/>
          <p:cNvSpPr>
            <a:spLocks noGrp="1"/>
          </p:cNvSpPr>
          <p:nvPr>
            <p:ph type="title"/>
          </p:nvPr>
        </p:nvSpPr>
        <p:spPr>
          <a:xfrm>
            <a:off x="1107121" y="429891"/>
            <a:ext cx="9980682" cy="410509"/>
          </a:xfrm>
        </p:spPr>
        <p:txBody>
          <a:bodyPr>
            <a:normAutofit fontScale="90000"/>
          </a:bodyPr>
          <a:lstStyle/>
          <a:p>
            <a:r>
              <a:rPr lang="en-US" dirty="0">
                <a:latin typeface="Times New Roman" panose="02020603050405020304" pitchFamily="18" charset="0"/>
                <a:cs typeface="Times New Roman" panose="02020603050405020304" pitchFamily="18" charset="0"/>
              </a:rPr>
              <a:t>Research Question and Purpose</a:t>
            </a:r>
          </a:p>
        </p:txBody>
      </p:sp>
      <p:sp>
        <p:nvSpPr>
          <p:cNvPr id="11" name="TextBox 10">
            <a:extLst>
              <a:ext uri="{FF2B5EF4-FFF2-40B4-BE49-F238E27FC236}">
                <a16:creationId xmlns:a16="http://schemas.microsoft.com/office/drawing/2014/main" id="{8BE1CB66-6975-46D9-AC85-61CD7C551610}"/>
              </a:ext>
            </a:extLst>
          </p:cNvPr>
          <p:cNvSpPr txBox="1"/>
          <p:nvPr/>
        </p:nvSpPr>
        <p:spPr>
          <a:xfrm>
            <a:off x="1104899" y="1038230"/>
            <a:ext cx="3051350" cy="307777"/>
          </a:xfrm>
          <a:prstGeom prst="rect">
            <a:avLst/>
          </a:prstGeom>
          <a:solidFill>
            <a:srgbClr val="FFC000"/>
          </a:solidFill>
        </p:spPr>
        <p:txBody>
          <a:bodyPr wrap="square" rtlCol="0">
            <a:spAutoFit/>
          </a:bodyPr>
          <a:lstStyle/>
          <a:p>
            <a:r>
              <a:rPr lang="en-US" altLang="zh-CN" sz="1400" b="1" dirty="0">
                <a:solidFill>
                  <a:schemeClr val="tx2"/>
                </a:solidFill>
                <a:latin typeface="Times New Roman" panose="02020603050405020304" pitchFamily="18" charset="0"/>
                <a:cs typeface="Times New Roman" panose="02020603050405020304" pitchFamily="18" charset="0"/>
              </a:rPr>
              <a:t>Introduction and Purpose</a:t>
            </a:r>
            <a:endParaRPr lang="zh-CN" altLang="en-US" sz="1400" b="1" dirty="0">
              <a:solidFill>
                <a:schemeClr val="tx2"/>
              </a:solidFill>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F8BDA208-9579-46B8-93C6-E5AF3C491279}"/>
              </a:ext>
            </a:extLst>
          </p:cNvPr>
          <p:cNvSpPr txBox="1"/>
          <p:nvPr/>
        </p:nvSpPr>
        <p:spPr>
          <a:xfrm>
            <a:off x="1104898" y="1341151"/>
            <a:ext cx="3051351" cy="4154984"/>
          </a:xfrm>
          <a:prstGeom prst="rect">
            <a:avLst/>
          </a:prstGeom>
          <a:noFill/>
        </p:spPr>
        <p:txBody>
          <a:bodyPr wrap="square" rtlCol="0">
            <a:spAutoFit/>
          </a:bodyPr>
          <a:lstStyle/>
          <a:p>
            <a:pPr marL="171450" indent="-171450">
              <a:buFont typeface="Arial" panose="020B0604020202020204" pitchFamily="34" charset="0"/>
              <a:buChar char="•"/>
            </a:pPr>
            <a:r>
              <a:rPr lang="en-US" altLang="zh-CN" sz="1200" kern="100" dirty="0">
                <a:solidFill>
                  <a:schemeClr val="tx2"/>
                </a:solidFill>
                <a:effectLst/>
                <a:latin typeface="Times New Roman" panose="02020603050405020304" pitchFamily="18" charset="0"/>
                <a:ea typeface="等线" panose="02010600030101010101" pitchFamily="2" charset="-122"/>
              </a:rPr>
              <a:t>Developing and using models can improve middle students’ understanding of complex scientific phenomena. 	</a:t>
            </a:r>
          </a:p>
          <a:p>
            <a:pPr marL="171450" indent="-171450">
              <a:buFont typeface="Arial" panose="020B0604020202020204" pitchFamily="34" charset="0"/>
              <a:buChar char="•"/>
            </a:pPr>
            <a:r>
              <a:rPr lang="en-US" altLang="zh-CN" sz="1200" kern="100" dirty="0">
                <a:solidFill>
                  <a:schemeClr val="tx2"/>
                </a:solidFill>
                <a:effectLst/>
                <a:latin typeface="Times New Roman" panose="02020603050405020304" pitchFamily="18" charset="0"/>
                <a:ea typeface="等线" panose="02010600030101010101" pitchFamily="2" charset="-122"/>
              </a:rPr>
              <a:t>Providing automated feedback during modeling activities has the potential to support students in rich scientific discourse while actively engaging in modeling practices. </a:t>
            </a:r>
          </a:p>
          <a:p>
            <a:pPr marL="171450" indent="-171450">
              <a:buFont typeface="Arial" panose="020B0604020202020204" pitchFamily="34" charset="0"/>
              <a:buChar char="•"/>
            </a:pPr>
            <a:r>
              <a:rPr lang="en-US" altLang="zh-CN" sz="1200" kern="100" dirty="0">
                <a:solidFill>
                  <a:schemeClr val="tx2"/>
                </a:solidFill>
                <a:effectLst/>
                <a:latin typeface="Times New Roman" panose="02020603050405020304" pitchFamily="18" charset="0"/>
                <a:ea typeface="等线" panose="02010600030101010101" pitchFamily="2" charset="-122"/>
              </a:rPr>
              <a:t>However, existing studies on automated feedback often focus on how feedback can help students work on multiple-choice responses (e.g., Maier, Wolf, &amp; </a:t>
            </a:r>
            <a:r>
              <a:rPr lang="en-US" altLang="zh-CN" sz="1200" kern="100" dirty="0" err="1">
                <a:solidFill>
                  <a:schemeClr val="tx2"/>
                </a:solidFill>
                <a:effectLst/>
                <a:latin typeface="Times New Roman" panose="02020603050405020304" pitchFamily="18" charset="0"/>
                <a:ea typeface="等线" panose="02010600030101010101" pitchFamily="2" charset="-122"/>
              </a:rPr>
              <a:t>Randler</a:t>
            </a:r>
            <a:r>
              <a:rPr lang="en-US" altLang="zh-CN" sz="1200" kern="100" dirty="0">
                <a:solidFill>
                  <a:schemeClr val="tx2"/>
                </a:solidFill>
                <a:effectLst/>
                <a:latin typeface="Times New Roman" panose="02020603050405020304" pitchFamily="18" charset="0"/>
                <a:ea typeface="等线" panose="02010600030101010101" pitchFamily="2" charset="-122"/>
              </a:rPr>
              <a:t>, 2016; Van der </a:t>
            </a:r>
            <a:r>
              <a:rPr lang="en-US" altLang="zh-CN" sz="1200" kern="100" dirty="0" err="1">
                <a:solidFill>
                  <a:schemeClr val="tx2"/>
                </a:solidFill>
                <a:effectLst/>
                <a:latin typeface="Times New Roman" panose="02020603050405020304" pitchFamily="18" charset="0"/>
                <a:ea typeface="等线" panose="02010600030101010101" pitchFamily="2" charset="-122"/>
              </a:rPr>
              <a:t>Kleij</a:t>
            </a:r>
            <a:r>
              <a:rPr lang="en-US" altLang="zh-CN" sz="1200" kern="100" dirty="0">
                <a:solidFill>
                  <a:schemeClr val="tx2"/>
                </a:solidFill>
                <a:effectLst/>
                <a:latin typeface="Times New Roman" panose="02020603050405020304" pitchFamily="18" charset="0"/>
                <a:ea typeface="等线" panose="02010600030101010101" pitchFamily="2" charset="-122"/>
              </a:rPr>
              <a:t>, </a:t>
            </a:r>
            <a:r>
              <a:rPr lang="en-US" altLang="zh-CN" sz="1200" kern="100" dirty="0" err="1">
                <a:solidFill>
                  <a:schemeClr val="tx2"/>
                </a:solidFill>
                <a:effectLst/>
                <a:latin typeface="Times New Roman" panose="02020603050405020304" pitchFamily="18" charset="0"/>
                <a:ea typeface="等线" panose="02010600030101010101" pitchFamily="2" charset="-122"/>
              </a:rPr>
              <a:t>Feskens</a:t>
            </a:r>
            <a:r>
              <a:rPr lang="en-US" altLang="zh-CN" sz="1200" kern="100" dirty="0">
                <a:solidFill>
                  <a:schemeClr val="tx2"/>
                </a:solidFill>
                <a:effectLst/>
                <a:latin typeface="Times New Roman" panose="02020603050405020304" pitchFamily="18" charset="0"/>
                <a:ea typeface="等线" panose="02010600030101010101" pitchFamily="2" charset="-122"/>
              </a:rPr>
              <a:t>, &amp; Eggen, 2015) or written explanations (e.g., Zhu et al., 2020).	</a:t>
            </a:r>
          </a:p>
          <a:p>
            <a:pPr marL="171450" indent="-171450">
              <a:buFont typeface="Arial" panose="020B0604020202020204" pitchFamily="34" charset="0"/>
              <a:buChar char="•"/>
            </a:pPr>
            <a:r>
              <a:rPr lang="en-US" altLang="zh-CN" sz="1200" kern="100" dirty="0">
                <a:solidFill>
                  <a:schemeClr val="tx2"/>
                </a:solidFill>
                <a:effectLst/>
                <a:latin typeface="Times New Roman" panose="02020603050405020304" pitchFamily="18" charset="0"/>
                <a:ea typeface="等线" panose="02010600030101010101" pitchFamily="2" charset="-122"/>
              </a:rPr>
              <a:t>To address the gap in the literature, this study used video data from a larger NSF project (#1552114) to explore how </a:t>
            </a:r>
            <a:r>
              <a:rPr lang="en-US" altLang="zh-CN" sz="1200" b="1" kern="100" dirty="0">
                <a:solidFill>
                  <a:srgbClr val="FF9900"/>
                </a:solidFill>
                <a:effectLst/>
                <a:latin typeface="Times New Roman" panose="02020603050405020304" pitchFamily="18" charset="0"/>
                <a:ea typeface="等线" panose="02010600030101010101" pitchFamily="2" charset="-122"/>
              </a:rPr>
              <a:t>automated feedback </a:t>
            </a:r>
            <a:r>
              <a:rPr lang="en-US" altLang="zh-CN" sz="1200" kern="100" dirty="0">
                <a:solidFill>
                  <a:schemeClr val="tx2"/>
                </a:solidFill>
                <a:effectLst/>
                <a:latin typeface="Times New Roman" panose="02020603050405020304" pitchFamily="18" charset="0"/>
                <a:ea typeface="等线" panose="02010600030101010101" pitchFamily="2" charset="-122"/>
              </a:rPr>
              <a:t>helped 8th-grade students </a:t>
            </a:r>
            <a:r>
              <a:rPr lang="en-US" altLang="zh-CN" sz="1200" b="1" kern="100" dirty="0">
                <a:solidFill>
                  <a:srgbClr val="00B050"/>
                </a:solidFill>
                <a:effectLst/>
                <a:latin typeface="Times New Roman" panose="02020603050405020304" pitchFamily="18" charset="0"/>
                <a:ea typeface="等线" panose="02010600030101010101" pitchFamily="2" charset="-122"/>
              </a:rPr>
              <a:t>develop, revise, and explain scientific models</a:t>
            </a:r>
            <a:r>
              <a:rPr lang="en-US" altLang="zh-CN" sz="1200" kern="100" dirty="0">
                <a:solidFill>
                  <a:schemeClr val="tx2"/>
                </a:solidFill>
                <a:effectLst/>
                <a:latin typeface="Times New Roman" panose="02020603050405020304" pitchFamily="18" charset="0"/>
                <a:ea typeface="等线" panose="02010600030101010101" pitchFamily="2" charset="-122"/>
              </a:rPr>
              <a:t> of unobservable scientific phenomena.</a:t>
            </a:r>
          </a:p>
        </p:txBody>
      </p:sp>
      <p:sp>
        <p:nvSpPr>
          <p:cNvPr id="25" name="TextBox 24">
            <a:extLst>
              <a:ext uri="{FF2B5EF4-FFF2-40B4-BE49-F238E27FC236}">
                <a16:creationId xmlns:a16="http://schemas.microsoft.com/office/drawing/2014/main" id="{5A635D7D-19EE-48A9-A73B-4333567C7D44}"/>
              </a:ext>
            </a:extLst>
          </p:cNvPr>
          <p:cNvSpPr txBox="1"/>
          <p:nvPr/>
        </p:nvSpPr>
        <p:spPr>
          <a:xfrm>
            <a:off x="1104898" y="5465431"/>
            <a:ext cx="3051351" cy="307777"/>
          </a:xfrm>
          <a:prstGeom prst="rect">
            <a:avLst/>
          </a:prstGeom>
          <a:solidFill>
            <a:srgbClr val="CCECFF"/>
          </a:solidFill>
        </p:spPr>
        <p:txBody>
          <a:bodyPr wrap="square" rtlCol="0">
            <a:spAutoFit/>
          </a:bodyPr>
          <a:lstStyle/>
          <a:p>
            <a:r>
              <a:rPr lang="en-US" altLang="zh-CN" sz="1400" b="1" dirty="0">
                <a:solidFill>
                  <a:schemeClr val="tx2"/>
                </a:solidFill>
                <a:latin typeface="Times New Roman" panose="02020603050405020304" pitchFamily="18" charset="0"/>
                <a:cs typeface="Times New Roman" panose="02020603050405020304" pitchFamily="18" charset="0"/>
              </a:rPr>
              <a:t>Research Question</a:t>
            </a:r>
            <a:endParaRPr lang="zh-CN" altLang="en-US" sz="1400" b="1" dirty="0">
              <a:solidFill>
                <a:schemeClr val="tx2"/>
              </a:solidFill>
              <a:latin typeface="Times New Roman" panose="02020603050405020304" pitchFamily="18" charset="0"/>
              <a:cs typeface="Times New Roman" panose="02020603050405020304" pitchFamily="18" charset="0"/>
            </a:endParaRPr>
          </a:p>
        </p:txBody>
      </p:sp>
      <p:grpSp>
        <p:nvGrpSpPr>
          <p:cNvPr id="7" name="Group 6">
            <a:extLst>
              <a:ext uri="{FF2B5EF4-FFF2-40B4-BE49-F238E27FC236}">
                <a16:creationId xmlns:a16="http://schemas.microsoft.com/office/drawing/2014/main" id="{D3686251-18A3-4D19-84A6-6F8575770ECA}"/>
              </a:ext>
            </a:extLst>
          </p:cNvPr>
          <p:cNvGrpSpPr/>
          <p:nvPr/>
        </p:nvGrpSpPr>
        <p:grpSpPr>
          <a:xfrm>
            <a:off x="4649137" y="4856080"/>
            <a:ext cx="6133219" cy="1813595"/>
            <a:chOff x="5082943" y="3075837"/>
            <a:chExt cx="6204861" cy="1892456"/>
          </a:xfrm>
        </p:grpSpPr>
        <p:pic>
          <p:nvPicPr>
            <p:cNvPr id="1026" name="Picture 1">
              <a:extLst>
                <a:ext uri="{FF2B5EF4-FFF2-40B4-BE49-F238E27FC236}">
                  <a16:creationId xmlns:a16="http://schemas.microsoft.com/office/drawing/2014/main" id="{C7BCD1A2-8780-4A0D-980E-777CBAD2C9C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55901" y="3075837"/>
              <a:ext cx="3201258" cy="1892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Callout: Right Arrow 26">
              <a:extLst>
                <a:ext uri="{FF2B5EF4-FFF2-40B4-BE49-F238E27FC236}">
                  <a16:creationId xmlns:a16="http://schemas.microsoft.com/office/drawing/2014/main" id="{0AD26232-B8E2-445E-B3AB-0834211BB687}"/>
                </a:ext>
              </a:extLst>
            </p:cNvPr>
            <p:cNvSpPr/>
            <p:nvPr/>
          </p:nvSpPr>
          <p:spPr>
            <a:xfrm>
              <a:off x="5082943" y="3181620"/>
              <a:ext cx="1436803" cy="1597558"/>
            </a:xfrm>
            <a:prstGeom prst="rightArrowCallout">
              <a:avLst>
                <a:gd name="adj1" fmla="val 16313"/>
                <a:gd name="adj2" fmla="val 15463"/>
                <a:gd name="adj3" fmla="val 10928"/>
                <a:gd name="adj4" fmla="val 78309"/>
              </a:avLst>
            </a:prstGeom>
            <a:solidFill>
              <a:srgbClr val="FFCC66"/>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en-US" altLang="zh-CN" sz="1200" dirty="0">
                  <a:solidFill>
                    <a:schemeClr val="tx2"/>
                  </a:solidFill>
                  <a:effectLst/>
                  <a:latin typeface="Times New Roman" panose="02020603050405020304" pitchFamily="18" charset="0"/>
                  <a:ea typeface="Malgun Gothic" panose="020B0503020000020004" pitchFamily="34" charset="-127"/>
                  <a:cs typeface="Times New Roman" panose="02020603050405020304" pitchFamily="18" charset="0"/>
                </a:rPr>
                <a:t>A Screenshot of the POM Modeling </a:t>
              </a:r>
              <a:r>
                <a:rPr lang="en-US" altLang="zh-CN" sz="1200" dirty="0">
                  <a:solidFill>
                    <a:schemeClr val="tx2"/>
                  </a:solidFill>
                  <a:latin typeface="Times New Roman" panose="02020603050405020304" pitchFamily="18" charset="0"/>
                  <a:ea typeface="Malgun Gothic" panose="020B0503020000020004" pitchFamily="34" charset="-127"/>
                  <a:cs typeface="Times New Roman" panose="02020603050405020304" pitchFamily="18" charset="0"/>
                </a:rPr>
                <a:t>T</a:t>
              </a:r>
              <a:r>
                <a:rPr lang="en-US" altLang="zh-CN" sz="1200" dirty="0">
                  <a:solidFill>
                    <a:schemeClr val="tx2"/>
                  </a:solidFill>
                  <a:effectLst/>
                  <a:latin typeface="Times New Roman" panose="02020603050405020304" pitchFamily="18" charset="0"/>
                  <a:ea typeface="Malgun Gothic" panose="020B0503020000020004" pitchFamily="34" charset="-127"/>
                  <a:cs typeface="Times New Roman" panose="02020603050405020304" pitchFamily="18" charset="0"/>
                </a:rPr>
                <a:t>ool</a:t>
              </a:r>
              <a:endParaRPr lang="zh-CN" altLang="en-US" sz="1000" dirty="0">
                <a:solidFill>
                  <a:schemeClr val="tx2"/>
                </a:solidFill>
                <a:latin typeface="Times New Roman" panose="02020603050405020304" pitchFamily="18" charset="0"/>
                <a:cs typeface="Times New Roman" panose="02020603050405020304" pitchFamily="18" charset="0"/>
              </a:endParaRPr>
            </a:p>
          </p:txBody>
        </p:sp>
        <p:sp>
          <p:nvSpPr>
            <p:cNvPr id="30" name="Callout: Right Arrow 29">
              <a:extLst>
                <a:ext uri="{FF2B5EF4-FFF2-40B4-BE49-F238E27FC236}">
                  <a16:creationId xmlns:a16="http://schemas.microsoft.com/office/drawing/2014/main" id="{63D0CE97-6E94-4D60-8AFC-8F2D60E45A7F}"/>
                </a:ext>
              </a:extLst>
            </p:cNvPr>
            <p:cNvSpPr/>
            <p:nvPr/>
          </p:nvSpPr>
          <p:spPr>
            <a:xfrm flipH="1">
              <a:off x="9993313" y="3644556"/>
              <a:ext cx="1294491" cy="883458"/>
            </a:xfrm>
            <a:prstGeom prst="rightArrowCallout">
              <a:avLst>
                <a:gd name="adj1" fmla="val 16313"/>
                <a:gd name="adj2" fmla="val 15463"/>
                <a:gd name="adj3" fmla="val 10928"/>
                <a:gd name="adj4" fmla="val 78309"/>
              </a:avLst>
            </a:prstGeom>
            <a:solidFill>
              <a:srgbClr val="CCECFF"/>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en-US" altLang="zh-CN" sz="1200" dirty="0">
                  <a:solidFill>
                    <a:schemeClr val="tx2"/>
                  </a:solidFill>
                  <a:latin typeface="Times New Roman" panose="02020603050405020304" pitchFamily="18" charset="0"/>
                  <a:cs typeface="Times New Roman" panose="02020603050405020304" pitchFamily="18" charset="0"/>
                </a:rPr>
                <a:t>Automated Feedback</a:t>
              </a:r>
              <a:endParaRPr lang="zh-CN" altLang="en-US" sz="1200" dirty="0">
                <a:solidFill>
                  <a:schemeClr val="tx2"/>
                </a:solidFill>
                <a:latin typeface="Times New Roman" panose="02020603050405020304" pitchFamily="18" charset="0"/>
                <a:cs typeface="Times New Roman" panose="02020603050405020304" pitchFamily="18" charset="0"/>
              </a:endParaRPr>
            </a:p>
          </p:txBody>
        </p:sp>
      </p:grpSp>
      <p:grpSp>
        <p:nvGrpSpPr>
          <p:cNvPr id="1030" name="Group 1029">
            <a:extLst>
              <a:ext uri="{FF2B5EF4-FFF2-40B4-BE49-F238E27FC236}">
                <a16:creationId xmlns:a16="http://schemas.microsoft.com/office/drawing/2014/main" id="{453652F8-65F8-4D2E-BFE6-3B5AC8BF7F26}"/>
              </a:ext>
            </a:extLst>
          </p:cNvPr>
          <p:cNvGrpSpPr/>
          <p:nvPr/>
        </p:nvGrpSpPr>
        <p:grpSpPr>
          <a:xfrm>
            <a:off x="4344392" y="1038229"/>
            <a:ext cx="6813796" cy="2417434"/>
            <a:chOff x="4787194" y="2711838"/>
            <a:chExt cx="6349593" cy="2417434"/>
          </a:xfrm>
        </p:grpSpPr>
        <p:sp>
          <p:nvSpPr>
            <p:cNvPr id="3" name="TextBox 2">
              <a:extLst>
                <a:ext uri="{FF2B5EF4-FFF2-40B4-BE49-F238E27FC236}">
                  <a16:creationId xmlns:a16="http://schemas.microsoft.com/office/drawing/2014/main" id="{C2532A9F-37E0-4383-890B-DD31649084D0}"/>
                </a:ext>
              </a:extLst>
            </p:cNvPr>
            <p:cNvSpPr txBox="1"/>
            <p:nvPr/>
          </p:nvSpPr>
          <p:spPr>
            <a:xfrm>
              <a:off x="4787195" y="2711838"/>
              <a:ext cx="6349592" cy="307777"/>
            </a:xfrm>
            <a:prstGeom prst="rect">
              <a:avLst/>
            </a:prstGeom>
            <a:solidFill>
              <a:srgbClr val="FF9999"/>
            </a:solidFill>
          </p:spPr>
          <p:txBody>
            <a:bodyPr wrap="square" rtlCol="0">
              <a:spAutoFit/>
            </a:bodyPr>
            <a:lstStyle/>
            <a:p>
              <a:r>
                <a:rPr lang="en-US" altLang="zh-CN" sz="1400" b="1" dirty="0">
                  <a:solidFill>
                    <a:schemeClr val="tx2"/>
                  </a:solidFill>
                  <a:latin typeface="Times New Roman" panose="02020603050405020304" pitchFamily="18" charset="0"/>
                  <a:cs typeface="Times New Roman" panose="02020603050405020304" pitchFamily="18" charset="0"/>
                </a:rPr>
                <a:t>Methods</a:t>
              </a:r>
              <a:endParaRPr lang="zh-CN" altLang="en-US" sz="1400" b="1" dirty="0">
                <a:solidFill>
                  <a:schemeClr val="tx2"/>
                </a:solidFill>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EDB6A705-7E9F-466E-ABCD-AA26962F669A}"/>
                </a:ext>
              </a:extLst>
            </p:cNvPr>
            <p:cNvSpPr txBox="1"/>
            <p:nvPr/>
          </p:nvSpPr>
          <p:spPr>
            <a:xfrm>
              <a:off x="4787194" y="3005614"/>
              <a:ext cx="6349592" cy="2123658"/>
            </a:xfrm>
            <a:prstGeom prst="rect">
              <a:avLst/>
            </a:prstGeom>
            <a:noFill/>
          </p:spPr>
          <p:txBody>
            <a:bodyPr wrap="square">
              <a:spAutoFit/>
            </a:bodyPr>
            <a:lstStyle/>
            <a:p>
              <a:pPr marL="171450" indent="-171450">
                <a:buFont typeface="Arial" panose="020B0604020202020204" pitchFamily="34" charset="0"/>
                <a:buChar char="•"/>
              </a:pPr>
              <a:r>
                <a:rPr lang="en-US" altLang="zh-CN" sz="1200" b="1" kern="100" dirty="0">
                  <a:solidFill>
                    <a:srgbClr val="000000"/>
                  </a:solidFill>
                  <a:latin typeface="Times New Roman" panose="02020603050405020304" pitchFamily="18" charset="0"/>
                  <a:ea typeface="等线" panose="02010600030101010101" pitchFamily="2" charset="-122"/>
                </a:rPr>
                <a:t>Participants: </a:t>
              </a:r>
              <a:r>
                <a:rPr lang="en-US" altLang="zh-CN" sz="1200" kern="100" dirty="0">
                  <a:solidFill>
                    <a:srgbClr val="000000"/>
                  </a:solidFill>
                  <a:latin typeface="Times New Roman" panose="02020603050405020304" pitchFamily="18" charset="0"/>
                  <a:ea typeface="等线" panose="02010600030101010101" pitchFamily="2" charset="-122"/>
                </a:rPr>
                <a:t>16 pairs of 8th-grade linguistically diverse students from a low-income middle school.</a:t>
              </a:r>
            </a:p>
            <a:p>
              <a:pPr marL="171450" indent="-171450">
                <a:buFont typeface="Arial" panose="020B0604020202020204" pitchFamily="34" charset="0"/>
                <a:buChar char="•"/>
              </a:pPr>
              <a:r>
                <a:rPr lang="en-US" altLang="zh-CN" sz="1200" b="1" kern="100" dirty="0">
                  <a:solidFill>
                    <a:srgbClr val="000000"/>
                  </a:solidFill>
                  <a:latin typeface="Times New Roman" panose="02020603050405020304" pitchFamily="18" charset="0"/>
                  <a:ea typeface="等线" panose="02010600030101010101" pitchFamily="2" charset="-122"/>
                </a:rPr>
                <a:t>Properties of Matter (POM) Modeling Tool: </a:t>
              </a:r>
              <a:r>
                <a:rPr lang="en-US" altLang="zh-CN" sz="1200" kern="100" dirty="0">
                  <a:solidFill>
                    <a:srgbClr val="000000"/>
                  </a:solidFill>
                  <a:latin typeface="Times New Roman" panose="02020603050405020304" pitchFamily="18" charset="0"/>
                  <a:ea typeface="等线" panose="02010600030101010101" pitchFamily="2" charset="-122"/>
                </a:rPr>
                <a:t>During inquiry instruction, pairs used a Properties of Matter (POM) modeling tool to build and explain visual models to represent how thermal energy affects the motion and spacing of water molecules during a phase change. Pairs were able to submit their work to receive automated feedback based on the target concepts and misconceptions represented in their models and explanations. </a:t>
              </a:r>
            </a:p>
            <a:p>
              <a:pPr marL="171450" indent="-171450">
                <a:buFont typeface="Arial" panose="020B0604020202020204" pitchFamily="34" charset="0"/>
                <a:buChar char="•"/>
              </a:pPr>
              <a:r>
                <a:rPr lang="en-US" altLang="zh-CN" sz="1200" b="1" kern="100" dirty="0">
                  <a:solidFill>
                    <a:srgbClr val="000000"/>
                  </a:solidFill>
                  <a:latin typeface="Times New Roman" panose="02020603050405020304" pitchFamily="18" charset="0"/>
                  <a:ea typeface="等线" panose="02010600030101010101" pitchFamily="2" charset="-122"/>
                </a:rPr>
                <a:t>Video Data: </a:t>
              </a:r>
              <a:r>
                <a:rPr lang="en-US" altLang="zh-CN" sz="1200" kern="100" dirty="0">
                  <a:solidFill>
                    <a:srgbClr val="000000"/>
                  </a:solidFill>
                  <a:latin typeface="Times New Roman" panose="02020603050405020304" pitchFamily="18" charset="0"/>
                  <a:ea typeface="等线" panose="02010600030101010101" pitchFamily="2" charset="-122"/>
                </a:rPr>
                <a:t>Each pair was videotaped during the modeling activity. All 16 videos were fully transcribed, including verbal statements and interactions between students, as well as events on computer screen. Students’ talk turns and actions were coded using an existing coding scheme to understand how feedback affected their discourse and action patterns during the modeling activity. </a:t>
              </a:r>
            </a:p>
            <a:p>
              <a:pPr marL="171450" indent="-171450">
                <a:buFont typeface="Arial" panose="020B0604020202020204" pitchFamily="34" charset="0"/>
                <a:buChar char="•"/>
              </a:pPr>
              <a:endParaRPr lang="en-US" altLang="zh-CN" sz="1200" kern="100" dirty="0">
                <a:solidFill>
                  <a:srgbClr val="000000"/>
                </a:solidFill>
                <a:latin typeface="Times New Roman" panose="02020603050405020304" pitchFamily="18" charset="0"/>
                <a:ea typeface="等线" panose="02010600030101010101" pitchFamily="2" charset="-122"/>
              </a:endParaRPr>
            </a:p>
          </p:txBody>
        </p:sp>
      </p:grpSp>
      <p:sp>
        <p:nvSpPr>
          <p:cNvPr id="5" name="TextBox 4">
            <a:extLst>
              <a:ext uri="{FF2B5EF4-FFF2-40B4-BE49-F238E27FC236}">
                <a16:creationId xmlns:a16="http://schemas.microsoft.com/office/drawing/2014/main" id="{72BB3AF8-9072-4F6A-BB49-CC42A5660DC3}"/>
              </a:ext>
            </a:extLst>
          </p:cNvPr>
          <p:cNvSpPr txBox="1"/>
          <p:nvPr/>
        </p:nvSpPr>
        <p:spPr>
          <a:xfrm>
            <a:off x="1104898" y="5773208"/>
            <a:ext cx="3141099" cy="1015663"/>
          </a:xfrm>
          <a:prstGeom prst="rect">
            <a:avLst/>
          </a:prstGeom>
          <a:noFill/>
        </p:spPr>
        <p:txBody>
          <a:bodyPr wrap="square" rtlCol="0">
            <a:spAutoFit/>
          </a:bodyPr>
          <a:lstStyle/>
          <a:p>
            <a:r>
              <a:rPr lang="en-US" altLang="zh-CN" sz="1200" kern="100" dirty="0">
                <a:solidFill>
                  <a:srgbClr val="000000"/>
                </a:solidFill>
                <a:effectLst/>
                <a:latin typeface="Times New Roman" panose="02020603050405020304" pitchFamily="18" charset="0"/>
                <a:ea typeface="等线" panose="02010600030101010101" pitchFamily="2" charset="-122"/>
              </a:rPr>
              <a:t>How does automated feedback help 8th-grade pairs develop, revise, and explain scientific models to represent the relationship between thermal energy and molecular motion during a phase change?</a:t>
            </a:r>
            <a:endParaRPr lang="en-US" altLang="zh-CN" sz="1200" kern="100" dirty="0">
              <a:solidFill>
                <a:srgbClr val="000000"/>
              </a:solidFill>
              <a:latin typeface="Times New Roman" panose="02020603050405020304" pitchFamily="18" charset="0"/>
              <a:ea typeface="等线" panose="02010600030101010101" pitchFamily="2" charset="-122"/>
            </a:endParaRPr>
          </a:p>
        </p:txBody>
      </p:sp>
      <p:grpSp>
        <p:nvGrpSpPr>
          <p:cNvPr id="1029" name="Group 1028">
            <a:extLst>
              <a:ext uri="{FF2B5EF4-FFF2-40B4-BE49-F238E27FC236}">
                <a16:creationId xmlns:a16="http://schemas.microsoft.com/office/drawing/2014/main" id="{9803CB37-8C20-4936-962E-82F634768C32}"/>
              </a:ext>
            </a:extLst>
          </p:cNvPr>
          <p:cNvGrpSpPr/>
          <p:nvPr/>
        </p:nvGrpSpPr>
        <p:grpSpPr>
          <a:xfrm>
            <a:off x="6006256" y="3418643"/>
            <a:ext cx="3361973" cy="1103625"/>
            <a:chOff x="856599" y="5004725"/>
            <a:chExt cx="3559649" cy="1103625"/>
          </a:xfrm>
        </p:grpSpPr>
        <p:grpSp>
          <p:nvGrpSpPr>
            <p:cNvPr id="1027" name="Group 1026">
              <a:extLst>
                <a:ext uri="{FF2B5EF4-FFF2-40B4-BE49-F238E27FC236}">
                  <a16:creationId xmlns:a16="http://schemas.microsoft.com/office/drawing/2014/main" id="{15B3D329-746C-4DC1-9657-D365965241CA}"/>
                </a:ext>
              </a:extLst>
            </p:cNvPr>
            <p:cNvGrpSpPr/>
            <p:nvPr/>
          </p:nvGrpSpPr>
          <p:grpSpPr>
            <a:xfrm>
              <a:off x="1829062" y="5004725"/>
              <a:ext cx="1590994" cy="902122"/>
              <a:chOff x="1829062" y="4804611"/>
              <a:chExt cx="1590994" cy="902122"/>
            </a:xfrm>
          </p:grpSpPr>
          <p:pic>
            <p:nvPicPr>
              <p:cNvPr id="8" name="Graphic 7" descr="Internet">
                <a:extLst>
                  <a:ext uri="{FF2B5EF4-FFF2-40B4-BE49-F238E27FC236}">
                    <a16:creationId xmlns:a16="http://schemas.microsoft.com/office/drawing/2014/main" id="{CDD475F7-48DD-4727-BBE0-E6D67BBB9ACC}"/>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346744" y="4804611"/>
                <a:ext cx="579362" cy="579362"/>
              </a:xfrm>
              <a:prstGeom prst="rect">
                <a:avLst/>
              </a:prstGeom>
            </p:spPr>
          </p:pic>
          <p:pic>
            <p:nvPicPr>
              <p:cNvPr id="29" name="Graphic 28" descr="School boy">
                <a:extLst>
                  <a:ext uri="{FF2B5EF4-FFF2-40B4-BE49-F238E27FC236}">
                    <a16:creationId xmlns:a16="http://schemas.microsoft.com/office/drawing/2014/main" id="{455488C9-390D-4EA8-BA78-050C31404041}"/>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829062" y="5127371"/>
                <a:ext cx="579362" cy="579362"/>
              </a:xfrm>
              <a:prstGeom prst="rect">
                <a:avLst/>
              </a:prstGeom>
            </p:spPr>
          </p:pic>
          <p:pic>
            <p:nvPicPr>
              <p:cNvPr id="1024" name="Graphic 1023" descr="School boy">
                <a:extLst>
                  <a:ext uri="{FF2B5EF4-FFF2-40B4-BE49-F238E27FC236}">
                    <a16:creationId xmlns:a16="http://schemas.microsoft.com/office/drawing/2014/main" id="{44874469-97E4-43B0-90F2-AFED32D4B239}"/>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840694" y="5127371"/>
                <a:ext cx="579362" cy="579362"/>
              </a:xfrm>
              <a:prstGeom prst="rect">
                <a:avLst/>
              </a:prstGeom>
            </p:spPr>
          </p:pic>
        </p:grpSp>
        <p:sp>
          <p:nvSpPr>
            <p:cNvPr id="1025" name="TextBox 1024">
              <a:extLst>
                <a:ext uri="{FF2B5EF4-FFF2-40B4-BE49-F238E27FC236}">
                  <a16:creationId xmlns:a16="http://schemas.microsoft.com/office/drawing/2014/main" id="{711E5B29-D129-4DE6-A034-40B70E034C3E}"/>
                </a:ext>
              </a:extLst>
            </p:cNvPr>
            <p:cNvSpPr txBox="1"/>
            <p:nvPr/>
          </p:nvSpPr>
          <p:spPr>
            <a:xfrm>
              <a:off x="856599" y="5831350"/>
              <a:ext cx="3559649" cy="277000"/>
            </a:xfrm>
            <a:prstGeom prst="rect">
              <a:avLst/>
            </a:prstGeom>
            <a:noFill/>
          </p:spPr>
          <p:txBody>
            <a:bodyPr wrap="square" rtlCol="0">
              <a:spAutoFit/>
            </a:bodyPr>
            <a:lstStyle/>
            <a:p>
              <a:pPr algn="ctr"/>
              <a:r>
                <a:rPr lang="en-US" altLang="zh-CN" sz="1200" dirty="0">
                  <a:solidFill>
                    <a:schemeClr val="tx2"/>
                  </a:solidFill>
                  <a:latin typeface="Times New Roman" panose="02020603050405020304" pitchFamily="18" charset="0"/>
                  <a:cs typeface="Times New Roman" panose="02020603050405020304" pitchFamily="18" charset="0"/>
                </a:rPr>
                <a:t>Students used POM Modeling Tool in pairs</a:t>
              </a:r>
              <a:endParaRPr lang="zh-CN" altLang="en-US" sz="1200" dirty="0">
                <a:solidFill>
                  <a:schemeClr val="tx2"/>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2224495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281796E1-5982-4C19-91B1-9C700BB7C58B}"/>
              </a:ext>
            </a:extLst>
          </p:cNvPr>
          <p:cNvPicPr>
            <a:picLocks noChangeAspect="1"/>
          </p:cNvPicPr>
          <p:nvPr/>
        </p:nvPicPr>
        <p:blipFill>
          <a:blip r:embed="rId2"/>
          <a:stretch>
            <a:fillRect/>
          </a:stretch>
        </p:blipFill>
        <p:spPr>
          <a:xfrm>
            <a:off x="309384" y="526162"/>
            <a:ext cx="11460938" cy="350668"/>
          </a:xfrm>
          <a:prstGeom prst="rect">
            <a:avLst/>
          </a:prstGeom>
        </p:spPr>
      </p:pic>
      <p:sp>
        <p:nvSpPr>
          <p:cNvPr id="2" name="Title 1"/>
          <p:cNvSpPr>
            <a:spLocks noGrp="1"/>
          </p:cNvSpPr>
          <p:nvPr>
            <p:ph type="title"/>
          </p:nvPr>
        </p:nvSpPr>
        <p:spPr>
          <a:xfrm>
            <a:off x="512768" y="231152"/>
            <a:ext cx="9980682" cy="452335"/>
          </a:xfrm>
        </p:spPr>
        <p:txBody>
          <a:bodyPr>
            <a:normAutofit fontScale="90000"/>
          </a:bodyPr>
          <a:lstStyle/>
          <a:p>
            <a:r>
              <a:rPr lang="en-US" sz="2800" dirty="0">
                <a:latin typeface="Times New Roman" panose="02020603050405020304" pitchFamily="18" charset="0"/>
                <a:cs typeface="Times New Roman" panose="02020603050405020304" pitchFamily="18" charset="0"/>
              </a:rPr>
              <a:t>Analysis and Results</a:t>
            </a:r>
          </a:p>
        </p:txBody>
      </p:sp>
      <p:sp>
        <p:nvSpPr>
          <p:cNvPr id="6" name="TextBox 5">
            <a:extLst>
              <a:ext uri="{FF2B5EF4-FFF2-40B4-BE49-F238E27FC236}">
                <a16:creationId xmlns:a16="http://schemas.microsoft.com/office/drawing/2014/main" id="{D57C39A5-DDA5-4499-A8DD-7805CD2B7D14}"/>
              </a:ext>
            </a:extLst>
          </p:cNvPr>
          <p:cNvSpPr txBox="1"/>
          <p:nvPr/>
        </p:nvSpPr>
        <p:spPr>
          <a:xfrm>
            <a:off x="559183" y="2951719"/>
            <a:ext cx="6246509" cy="276999"/>
          </a:xfrm>
          <a:prstGeom prst="rect">
            <a:avLst/>
          </a:prstGeom>
          <a:solidFill>
            <a:srgbClr val="CCECFF"/>
          </a:solidFill>
        </p:spPr>
        <p:txBody>
          <a:bodyPr wrap="square" rtlCol="0">
            <a:spAutoFit/>
          </a:bodyPr>
          <a:lstStyle/>
          <a:p>
            <a:pPr algn="just"/>
            <a:r>
              <a:rPr lang="en-US" altLang="zh-CN" sz="1200" b="1" kern="100" dirty="0">
                <a:solidFill>
                  <a:schemeClr val="tx2"/>
                </a:solidFill>
                <a:effectLst/>
                <a:latin typeface="Times New Roman" panose="02020603050405020304" pitchFamily="18" charset="0"/>
                <a:ea typeface="等线" panose="02010600030101010101" pitchFamily="2" charset="-122"/>
                <a:cs typeface="Times New Roman" panose="02020603050405020304" pitchFamily="18" charset="0"/>
              </a:rPr>
              <a:t>Effective Use of Feedback (EUF) Group vs. Less-Effective Use of Feedback (LEUF) Group</a:t>
            </a:r>
            <a:endParaRPr lang="zh-CN" altLang="zh-CN" sz="1200" kern="100" dirty="0">
              <a:solidFill>
                <a:schemeClr val="tx2"/>
              </a:solidFill>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8" name="TextBox 7">
            <a:extLst>
              <a:ext uri="{FF2B5EF4-FFF2-40B4-BE49-F238E27FC236}">
                <a16:creationId xmlns:a16="http://schemas.microsoft.com/office/drawing/2014/main" id="{208CEBB2-407E-42A0-92FB-5E8F8D89BBFE}"/>
              </a:ext>
            </a:extLst>
          </p:cNvPr>
          <p:cNvSpPr txBox="1"/>
          <p:nvPr/>
        </p:nvSpPr>
        <p:spPr>
          <a:xfrm>
            <a:off x="512769" y="1151626"/>
            <a:ext cx="6292924" cy="900246"/>
          </a:xfrm>
          <a:prstGeom prst="rect">
            <a:avLst/>
          </a:prstGeom>
          <a:noFill/>
        </p:spPr>
        <p:txBody>
          <a:bodyPr wrap="square" rtlCol="0">
            <a:spAutoFit/>
          </a:bodyPr>
          <a:lstStyle/>
          <a:p>
            <a:pPr marL="171450" indent="-171450">
              <a:buFont typeface="Arial" panose="020B0604020202020204" pitchFamily="34" charset="0"/>
              <a:buChar char="•"/>
            </a:pPr>
            <a:r>
              <a:rPr lang="en-US" altLang="zh-CN" sz="1050" kern="100" dirty="0">
                <a:solidFill>
                  <a:schemeClr val="tx2"/>
                </a:solidFill>
                <a:effectLst/>
                <a:latin typeface="Times New Roman" panose="02020603050405020304" pitchFamily="18" charset="0"/>
                <a:ea typeface="等线" panose="02010600030101010101" pitchFamily="2" charset="-122"/>
              </a:rPr>
              <a:t>The results showed that all pairs engaged in scientific discourse by proposing ideas on how to build or revise their models, critiquing or evaluating their own or partner’s ideas, and asking questions while actively interacting with the modeling tool to build and revise models after receiving automated feedback.</a:t>
            </a:r>
          </a:p>
          <a:p>
            <a:pPr marL="171450" indent="-171450">
              <a:buFont typeface="Arial" panose="020B0604020202020204" pitchFamily="34" charset="0"/>
              <a:buChar char="•"/>
            </a:pPr>
            <a:r>
              <a:rPr lang="en-US" altLang="zh-CN" sz="1050" kern="100" dirty="0">
                <a:solidFill>
                  <a:schemeClr val="tx2"/>
                </a:solidFill>
                <a:effectLst/>
                <a:latin typeface="Times New Roman" panose="02020603050405020304" pitchFamily="18" charset="0"/>
                <a:ea typeface="等线" panose="02010600030101010101" pitchFamily="2" charset="-122"/>
              </a:rPr>
              <a:t>To further investigate pairs’ discourse and action patterns, pairs were categorized into two sub-groups based on the number of feedbacks received to complete the modeling activities:</a:t>
            </a:r>
          </a:p>
        </p:txBody>
      </p:sp>
      <p:graphicFrame>
        <p:nvGraphicFramePr>
          <p:cNvPr id="10" name="Table 9">
            <a:extLst>
              <a:ext uri="{FF2B5EF4-FFF2-40B4-BE49-F238E27FC236}">
                <a16:creationId xmlns:a16="http://schemas.microsoft.com/office/drawing/2014/main" id="{D665ED21-CD17-4076-BC33-8102D98608B5}"/>
              </a:ext>
            </a:extLst>
          </p:cNvPr>
          <p:cNvGraphicFramePr>
            <a:graphicFrameLocks noGrp="1"/>
          </p:cNvGraphicFramePr>
          <p:nvPr>
            <p:extLst>
              <p:ext uri="{D42A27DB-BD31-4B8C-83A1-F6EECF244321}">
                <p14:modId xmlns:p14="http://schemas.microsoft.com/office/powerpoint/2010/main" val="1607886258"/>
              </p:ext>
            </p:extLst>
          </p:nvPr>
        </p:nvGraphicFramePr>
        <p:xfrm>
          <a:off x="557846" y="2030939"/>
          <a:ext cx="6246507" cy="515620"/>
        </p:xfrm>
        <a:graphic>
          <a:graphicData uri="http://schemas.openxmlformats.org/drawingml/2006/table">
            <a:tbl>
              <a:tblPr firstRow="1" firstCol="1" bandRow="1">
                <a:tableStyleId>{2D5ABB26-0587-4C30-8999-92F81FD0307C}</a:tableStyleId>
              </a:tblPr>
              <a:tblGrid>
                <a:gridCol w="535696">
                  <a:extLst>
                    <a:ext uri="{9D8B030D-6E8A-4147-A177-3AD203B41FA5}">
                      <a16:colId xmlns:a16="http://schemas.microsoft.com/office/drawing/2014/main" val="1380340603"/>
                    </a:ext>
                  </a:extLst>
                </a:gridCol>
                <a:gridCol w="2744272">
                  <a:extLst>
                    <a:ext uri="{9D8B030D-6E8A-4147-A177-3AD203B41FA5}">
                      <a16:colId xmlns:a16="http://schemas.microsoft.com/office/drawing/2014/main" val="3249363458"/>
                    </a:ext>
                  </a:extLst>
                </a:gridCol>
                <a:gridCol w="2966539">
                  <a:extLst>
                    <a:ext uri="{9D8B030D-6E8A-4147-A177-3AD203B41FA5}">
                      <a16:colId xmlns:a16="http://schemas.microsoft.com/office/drawing/2014/main" val="81986289"/>
                    </a:ext>
                  </a:extLst>
                </a:gridCol>
              </a:tblGrid>
              <a:tr h="92480">
                <a:tc>
                  <a:txBody>
                    <a:bodyPr/>
                    <a:lstStyle/>
                    <a:p>
                      <a:pPr marL="0" algn="l" defTabSz="914400" rtl="0" eaLnBrk="1" latinLnBrk="0" hangingPunct="1">
                        <a:lnSpc>
                          <a:spcPct val="100000"/>
                        </a:lnSpc>
                      </a:pPr>
                      <a:endParaRPr lang="zh-CN" altLang="en-US" sz="1050" b="1" kern="0" dirty="0">
                        <a:solidFill>
                          <a:srgbClr val="000000"/>
                        </a:solidFill>
                        <a:effectLst/>
                        <a:latin typeface="Times New Roman" panose="02020603050405020304" pitchFamily="18" charset="0"/>
                        <a:ea typeface="+mn-ea"/>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algn="l" defTabSz="914400" rtl="0" eaLnBrk="1" latinLnBrk="0" hangingPunct="1">
                        <a:lnSpc>
                          <a:spcPct val="100000"/>
                        </a:lnSpc>
                      </a:pPr>
                      <a:r>
                        <a:rPr lang="en-US" sz="1050" b="1" kern="0" dirty="0">
                          <a:solidFill>
                            <a:srgbClr val="000000"/>
                          </a:solidFill>
                          <a:effectLst/>
                          <a:latin typeface="Times New Roman" panose="02020603050405020304" pitchFamily="18" charset="0"/>
                          <a:cs typeface="Times New Roman" panose="02020603050405020304" pitchFamily="18" charset="0"/>
                        </a:rPr>
                        <a:t>Effective Use of Feedback Group (10 pairs)</a:t>
                      </a:r>
                      <a:endParaRPr lang="zh-CN" altLang="en-US" sz="1050" b="1" kern="0" dirty="0">
                        <a:solidFill>
                          <a:srgbClr val="000000"/>
                        </a:solidFill>
                        <a:effectLst/>
                        <a:latin typeface="Times New Roman" panose="02020603050405020304" pitchFamily="18" charset="0"/>
                        <a:ea typeface="+mn-ea"/>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algn="l" defTabSz="914400" rtl="0" eaLnBrk="1" latinLnBrk="0" hangingPunct="1">
                        <a:lnSpc>
                          <a:spcPct val="100000"/>
                        </a:lnSpc>
                      </a:pPr>
                      <a:r>
                        <a:rPr lang="en-US" sz="1050" b="1" kern="0" dirty="0">
                          <a:solidFill>
                            <a:srgbClr val="000000"/>
                          </a:solidFill>
                          <a:effectLst/>
                          <a:latin typeface="Times New Roman" panose="02020603050405020304" pitchFamily="18" charset="0"/>
                          <a:cs typeface="Times New Roman" panose="02020603050405020304" pitchFamily="18" charset="0"/>
                        </a:rPr>
                        <a:t>Non-Effective Use of Feedback Group (6 pairs)</a:t>
                      </a:r>
                      <a:endParaRPr lang="zh-CN" altLang="en-US" sz="1050" b="1" kern="0" dirty="0">
                        <a:solidFill>
                          <a:srgbClr val="000000"/>
                        </a:solidFill>
                        <a:effectLst/>
                        <a:latin typeface="Times New Roman" panose="02020603050405020304" pitchFamily="18" charset="0"/>
                        <a:ea typeface="+mn-ea"/>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30389721"/>
                  </a:ext>
                </a:extLst>
              </a:tr>
              <a:tr h="177800">
                <a:tc>
                  <a:txBody>
                    <a:bodyPr/>
                    <a:lstStyle/>
                    <a:p>
                      <a:pPr algn="l">
                        <a:lnSpc>
                          <a:spcPct val="100000"/>
                        </a:lnSpc>
                      </a:pPr>
                      <a:r>
                        <a:rPr lang="en-US" sz="1050" kern="0" dirty="0">
                          <a:solidFill>
                            <a:srgbClr val="000000"/>
                          </a:solidFill>
                          <a:effectLst/>
                          <a:latin typeface="Times New Roman" panose="02020603050405020304" pitchFamily="18" charset="0"/>
                          <a:cs typeface="Times New Roman" panose="02020603050405020304" pitchFamily="18" charset="0"/>
                        </a:rPr>
                        <a:t>Mean</a:t>
                      </a:r>
                      <a:endParaRPr lang="zh-CN" sz="1050" kern="1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a:lnSpc>
                          <a:spcPct val="100000"/>
                        </a:lnSpc>
                      </a:pPr>
                      <a:r>
                        <a:rPr lang="en-US" sz="1050" kern="0" dirty="0">
                          <a:solidFill>
                            <a:srgbClr val="000000"/>
                          </a:solidFill>
                          <a:effectLst/>
                          <a:latin typeface="Times New Roman" panose="02020603050405020304" pitchFamily="18" charset="0"/>
                          <a:cs typeface="Times New Roman" panose="02020603050405020304" pitchFamily="18" charset="0"/>
                        </a:rPr>
                        <a:t>7.6</a:t>
                      </a:r>
                      <a:endParaRPr lang="zh-CN" sz="1050" kern="1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a:lnSpc>
                          <a:spcPct val="100000"/>
                        </a:lnSpc>
                      </a:pPr>
                      <a:r>
                        <a:rPr lang="en-US" sz="1050" kern="0" dirty="0">
                          <a:solidFill>
                            <a:srgbClr val="000000"/>
                          </a:solidFill>
                          <a:effectLst/>
                          <a:latin typeface="Times New Roman" panose="02020603050405020304" pitchFamily="18" charset="0"/>
                          <a:cs typeface="Times New Roman" panose="02020603050405020304" pitchFamily="18" charset="0"/>
                        </a:rPr>
                        <a:t>15.5</a:t>
                      </a:r>
                      <a:endParaRPr lang="zh-CN" sz="1050" kern="1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12656009"/>
                  </a:ext>
                </a:extLst>
              </a:tr>
              <a:tr h="177800">
                <a:tc>
                  <a:txBody>
                    <a:bodyPr/>
                    <a:lstStyle/>
                    <a:p>
                      <a:pPr algn="l">
                        <a:lnSpc>
                          <a:spcPct val="100000"/>
                        </a:lnSpc>
                      </a:pPr>
                      <a:r>
                        <a:rPr lang="en-US" sz="1050" kern="0">
                          <a:solidFill>
                            <a:srgbClr val="000000"/>
                          </a:solidFill>
                          <a:effectLst/>
                          <a:latin typeface="Times New Roman" panose="02020603050405020304" pitchFamily="18" charset="0"/>
                          <a:cs typeface="Times New Roman" panose="02020603050405020304" pitchFamily="18" charset="0"/>
                        </a:rPr>
                        <a:t>SD</a:t>
                      </a:r>
                      <a:endParaRPr lang="zh-CN" sz="105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a:lnSpc>
                          <a:spcPct val="100000"/>
                        </a:lnSpc>
                      </a:pPr>
                      <a:r>
                        <a:rPr lang="en-US" sz="1050" kern="0" dirty="0">
                          <a:solidFill>
                            <a:srgbClr val="000000"/>
                          </a:solidFill>
                          <a:effectLst/>
                          <a:latin typeface="Times New Roman" panose="02020603050405020304" pitchFamily="18" charset="0"/>
                          <a:cs typeface="Times New Roman" panose="02020603050405020304" pitchFamily="18" charset="0"/>
                        </a:rPr>
                        <a:t>2.80</a:t>
                      </a:r>
                      <a:endParaRPr lang="zh-CN" sz="1050" kern="1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a:lnSpc>
                          <a:spcPct val="100000"/>
                        </a:lnSpc>
                      </a:pPr>
                      <a:r>
                        <a:rPr lang="en-US" sz="1050" kern="0" dirty="0">
                          <a:solidFill>
                            <a:srgbClr val="000000"/>
                          </a:solidFill>
                          <a:effectLst/>
                          <a:latin typeface="Times New Roman" panose="02020603050405020304" pitchFamily="18" charset="0"/>
                          <a:cs typeface="Times New Roman" panose="02020603050405020304" pitchFamily="18" charset="0"/>
                        </a:rPr>
                        <a:t>4.09</a:t>
                      </a:r>
                      <a:endParaRPr lang="zh-CN" sz="1050" kern="1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38057657"/>
                  </a:ext>
                </a:extLst>
              </a:tr>
            </a:tbl>
          </a:graphicData>
        </a:graphic>
      </p:graphicFrame>
      <p:sp>
        <p:nvSpPr>
          <p:cNvPr id="12" name="TextBox 11">
            <a:extLst>
              <a:ext uri="{FF2B5EF4-FFF2-40B4-BE49-F238E27FC236}">
                <a16:creationId xmlns:a16="http://schemas.microsoft.com/office/drawing/2014/main" id="{9AE3B1C4-7805-457A-8651-C855B01671D0}"/>
              </a:ext>
            </a:extLst>
          </p:cNvPr>
          <p:cNvSpPr txBox="1"/>
          <p:nvPr/>
        </p:nvSpPr>
        <p:spPr>
          <a:xfrm>
            <a:off x="512768" y="4172372"/>
            <a:ext cx="6449970" cy="415498"/>
          </a:xfrm>
          <a:prstGeom prst="rect">
            <a:avLst/>
          </a:prstGeom>
          <a:noFill/>
        </p:spPr>
        <p:txBody>
          <a:bodyPr wrap="square">
            <a:spAutoFit/>
          </a:bodyPr>
          <a:lstStyle/>
          <a:p>
            <a:pPr marL="171450" lvl="0" indent="-171450" algn="just">
              <a:buFont typeface="Arial" panose="020B0604020202020204" pitchFamily="34" charset="0"/>
              <a:buChar char="•"/>
              <a:tabLst>
                <a:tab pos="457200" algn="l"/>
              </a:tabLst>
            </a:pPr>
            <a:r>
              <a:rPr lang="en-US" altLang="zh-CN" sz="1050" kern="100" dirty="0">
                <a:solidFill>
                  <a:schemeClr val="tx2"/>
                </a:solidFill>
                <a:effectLst/>
                <a:latin typeface="Times New Roman" panose="02020603050405020304" pitchFamily="18" charset="0"/>
                <a:ea typeface="等线" panose="02010600030101010101" pitchFamily="2" charset="-122"/>
                <a:cs typeface="Times New Roman" panose="02020603050405020304" pitchFamily="18" charset="0"/>
              </a:rPr>
              <a:t>Analyses of the talk turns and action turns of EUF and NEUF groups revealed that pairs in EUF Group had higher rates of scientific discourse and effective revisions on models after receiving feedback than pairs in LEUF Group. </a:t>
            </a:r>
            <a:endParaRPr lang="zh-CN" altLang="zh-CN" sz="1050" kern="100" dirty="0">
              <a:solidFill>
                <a:schemeClr val="tx2"/>
              </a:solidFill>
              <a:effectLst/>
              <a:latin typeface="Times New Roman" panose="02020603050405020304" pitchFamily="18" charset="0"/>
              <a:ea typeface="等线" panose="02010600030101010101" pitchFamily="2" charset="-122"/>
              <a:cs typeface="Times New Roman" panose="02020603050405020304" pitchFamily="18" charset="0"/>
            </a:endParaRPr>
          </a:p>
        </p:txBody>
      </p:sp>
      <p:sp>
        <p:nvSpPr>
          <p:cNvPr id="22" name="TextBox 21">
            <a:extLst>
              <a:ext uri="{FF2B5EF4-FFF2-40B4-BE49-F238E27FC236}">
                <a16:creationId xmlns:a16="http://schemas.microsoft.com/office/drawing/2014/main" id="{D3190773-5DB9-4CB2-ACAC-1C04F2F4A931}"/>
              </a:ext>
            </a:extLst>
          </p:cNvPr>
          <p:cNvSpPr txBox="1"/>
          <p:nvPr/>
        </p:nvSpPr>
        <p:spPr>
          <a:xfrm>
            <a:off x="559181" y="4579801"/>
            <a:ext cx="6269609" cy="276999"/>
          </a:xfrm>
          <a:prstGeom prst="rect">
            <a:avLst/>
          </a:prstGeom>
          <a:solidFill>
            <a:srgbClr val="CCECFF"/>
          </a:solidFill>
        </p:spPr>
        <p:txBody>
          <a:bodyPr wrap="square" rtlCol="0">
            <a:spAutoFit/>
          </a:bodyPr>
          <a:lstStyle/>
          <a:p>
            <a:pPr algn="just"/>
            <a:r>
              <a:rPr lang="en-US" altLang="zh-CN" sz="1200" b="1" kern="100" dirty="0">
                <a:solidFill>
                  <a:schemeClr val="tx2"/>
                </a:solidFill>
                <a:effectLst/>
                <a:latin typeface="Times New Roman" panose="02020603050405020304" pitchFamily="18" charset="0"/>
                <a:ea typeface="等线" panose="02010600030101010101" pitchFamily="2" charset="-122"/>
                <a:cs typeface="Times New Roman" panose="02020603050405020304" pitchFamily="18" charset="0"/>
              </a:rPr>
              <a:t>Patterns of the EUF Group</a:t>
            </a:r>
            <a:endParaRPr lang="zh-CN" altLang="zh-CN" sz="1200" kern="100" dirty="0">
              <a:solidFill>
                <a:schemeClr val="tx2"/>
              </a:solidFill>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25" name="TextBox 24">
            <a:extLst>
              <a:ext uri="{FF2B5EF4-FFF2-40B4-BE49-F238E27FC236}">
                <a16:creationId xmlns:a16="http://schemas.microsoft.com/office/drawing/2014/main" id="{E5E5AD1A-71ED-47F2-8FF1-BC03FE53589C}"/>
              </a:ext>
            </a:extLst>
          </p:cNvPr>
          <p:cNvSpPr txBox="1"/>
          <p:nvPr/>
        </p:nvSpPr>
        <p:spPr>
          <a:xfrm>
            <a:off x="557846" y="4841549"/>
            <a:ext cx="6428783" cy="900246"/>
          </a:xfrm>
          <a:prstGeom prst="rect">
            <a:avLst/>
          </a:prstGeom>
          <a:noFill/>
        </p:spPr>
        <p:txBody>
          <a:bodyPr wrap="square" rtlCol="0">
            <a:spAutoFit/>
          </a:bodyPr>
          <a:lstStyle/>
          <a:p>
            <a:pPr marL="171450" indent="-171450">
              <a:buFont typeface="Arial" panose="020B0604020202020204" pitchFamily="34" charset="0"/>
              <a:buChar char="•"/>
            </a:pPr>
            <a:r>
              <a:rPr lang="en-US" altLang="zh-CN" sz="1050" kern="100" dirty="0">
                <a:solidFill>
                  <a:schemeClr val="tx2"/>
                </a:solidFill>
                <a:latin typeface="Times New Roman" panose="02020603050405020304" pitchFamily="18" charset="0"/>
                <a:ea typeface="等线" panose="02010600030101010101" pitchFamily="2" charset="-122"/>
                <a:cs typeface="Times New Roman" panose="02020603050405020304" pitchFamily="18" charset="0"/>
              </a:rPr>
              <a:t>Pairs actively read aloud textual feedback and watched visual feedback after receiving feedback for the first time.</a:t>
            </a:r>
          </a:p>
          <a:p>
            <a:pPr marL="171450" indent="-171450">
              <a:buFont typeface="Arial" panose="020B0604020202020204" pitchFamily="34" charset="0"/>
              <a:buChar char="•"/>
            </a:pPr>
            <a:r>
              <a:rPr lang="en-US" altLang="zh-CN" sz="1050" kern="100" dirty="0">
                <a:solidFill>
                  <a:schemeClr val="tx2"/>
                </a:solidFill>
                <a:latin typeface="Times New Roman" panose="02020603050405020304" pitchFamily="18" charset="0"/>
                <a:ea typeface="等线" panose="02010600030101010101" pitchFamily="2" charset="-122"/>
                <a:cs typeface="Times New Roman" panose="02020603050405020304" pitchFamily="18" charset="0"/>
              </a:rPr>
              <a:t>Pairs utilized the feedback information to raise questions, propose new ideas, or critique and evaluate their own or partner’s work.</a:t>
            </a:r>
          </a:p>
          <a:p>
            <a:pPr marL="171450" indent="-171450">
              <a:buFont typeface="Arial" panose="020B0604020202020204" pitchFamily="34" charset="0"/>
              <a:buChar char="•"/>
            </a:pPr>
            <a:r>
              <a:rPr lang="en-US" altLang="zh-CN" sz="1050" kern="100" dirty="0">
                <a:solidFill>
                  <a:schemeClr val="tx2"/>
                </a:solidFill>
                <a:latin typeface="Times New Roman" panose="02020603050405020304" pitchFamily="18" charset="0"/>
                <a:ea typeface="等线" panose="02010600030101010101" pitchFamily="2" charset="-122"/>
                <a:cs typeface="Times New Roman" panose="02020603050405020304" pitchFamily="18" charset="0"/>
              </a:rPr>
              <a:t>Example:</a:t>
            </a:r>
            <a:r>
              <a:rPr lang="en-US" altLang="zh-CN" sz="1050" kern="100" dirty="0">
                <a:solidFill>
                  <a:schemeClr val="tx2"/>
                </a:solidFill>
                <a:effectLst/>
                <a:latin typeface="Times New Roman" panose="02020603050405020304" pitchFamily="18" charset="0"/>
                <a:ea typeface="等线" panose="02010600030101010101" pitchFamily="2" charset="-122"/>
                <a:cs typeface="Times New Roman" panose="02020603050405020304" pitchFamily="18" charset="0"/>
              </a:rPr>
              <a:t>   </a:t>
            </a:r>
          </a:p>
          <a:p>
            <a:pPr marL="171450" indent="-171450">
              <a:buFont typeface="Arial" panose="020B0604020202020204" pitchFamily="34" charset="0"/>
              <a:buChar char="•"/>
            </a:pPr>
            <a:endParaRPr lang="zh-CN" altLang="en-US" sz="1050" dirty="0">
              <a:solidFill>
                <a:schemeClr val="tx2"/>
              </a:solidFill>
              <a:latin typeface="Times New Roman" panose="02020603050405020304" pitchFamily="18" charset="0"/>
              <a:cs typeface="Times New Roman" panose="02020603050405020304" pitchFamily="18" charset="0"/>
            </a:endParaRPr>
          </a:p>
        </p:txBody>
      </p:sp>
      <p:sp>
        <p:nvSpPr>
          <p:cNvPr id="30" name="TextBox 29">
            <a:extLst>
              <a:ext uri="{FF2B5EF4-FFF2-40B4-BE49-F238E27FC236}">
                <a16:creationId xmlns:a16="http://schemas.microsoft.com/office/drawing/2014/main" id="{D1D81286-14B9-4C01-A94B-2541A6FA1B9A}"/>
              </a:ext>
            </a:extLst>
          </p:cNvPr>
          <p:cNvSpPr txBox="1"/>
          <p:nvPr/>
        </p:nvSpPr>
        <p:spPr>
          <a:xfrm>
            <a:off x="6996271" y="887230"/>
            <a:ext cx="4636546" cy="276999"/>
          </a:xfrm>
          <a:prstGeom prst="rect">
            <a:avLst/>
          </a:prstGeom>
          <a:solidFill>
            <a:srgbClr val="CCECFF"/>
          </a:solidFill>
        </p:spPr>
        <p:txBody>
          <a:bodyPr wrap="square" rtlCol="0">
            <a:spAutoFit/>
          </a:bodyPr>
          <a:lstStyle/>
          <a:p>
            <a:pPr algn="just"/>
            <a:r>
              <a:rPr lang="en-US" altLang="zh-CN" sz="1200" b="1" kern="100" dirty="0">
                <a:solidFill>
                  <a:schemeClr val="tx2"/>
                </a:solidFill>
                <a:effectLst/>
                <a:latin typeface="Times New Roman" panose="02020603050405020304" pitchFamily="18" charset="0"/>
                <a:ea typeface="等线" panose="02010600030101010101" pitchFamily="2" charset="-122"/>
                <a:cs typeface="Times New Roman" panose="02020603050405020304" pitchFamily="18" charset="0"/>
              </a:rPr>
              <a:t>Patterns of the LEUF Group</a:t>
            </a:r>
            <a:endParaRPr lang="zh-CN" altLang="zh-CN" sz="1200" kern="100" dirty="0">
              <a:solidFill>
                <a:schemeClr val="tx2"/>
              </a:solidFill>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2048" name="TextBox 2047">
            <a:extLst>
              <a:ext uri="{FF2B5EF4-FFF2-40B4-BE49-F238E27FC236}">
                <a16:creationId xmlns:a16="http://schemas.microsoft.com/office/drawing/2014/main" id="{F4736E18-13F1-4913-BF0A-8750DB6861BC}"/>
              </a:ext>
            </a:extLst>
          </p:cNvPr>
          <p:cNvSpPr txBox="1"/>
          <p:nvPr/>
        </p:nvSpPr>
        <p:spPr>
          <a:xfrm>
            <a:off x="6996270" y="1157111"/>
            <a:ext cx="4636547" cy="1223412"/>
          </a:xfrm>
          <a:prstGeom prst="rect">
            <a:avLst/>
          </a:prstGeom>
          <a:noFill/>
        </p:spPr>
        <p:txBody>
          <a:bodyPr wrap="square" rtlCol="0">
            <a:spAutoFit/>
          </a:bodyPr>
          <a:lstStyle/>
          <a:p>
            <a:pPr marL="171450" lvl="0" indent="-171450" algn="just">
              <a:buFont typeface="Arial" panose="020B0604020202020204" pitchFamily="34" charset="0"/>
              <a:buChar char="•"/>
              <a:tabLst>
                <a:tab pos="457200" algn="l"/>
              </a:tabLst>
            </a:pPr>
            <a:r>
              <a:rPr lang="en-US" altLang="zh-CN" sz="1050" kern="100" dirty="0">
                <a:solidFill>
                  <a:schemeClr val="tx2"/>
                </a:solidFill>
                <a:latin typeface="Times New Roman" panose="02020603050405020304" pitchFamily="18" charset="0"/>
                <a:ea typeface="等线" panose="02010600030101010101" pitchFamily="2" charset="-122"/>
                <a:cs typeface="Times New Roman" panose="02020603050405020304" pitchFamily="18" charset="0"/>
              </a:rPr>
              <a:t>Pairs d</a:t>
            </a:r>
            <a:r>
              <a:rPr lang="en-US" altLang="zh-CN" sz="1050" kern="100" dirty="0">
                <a:solidFill>
                  <a:schemeClr val="tx2"/>
                </a:solidFill>
                <a:effectLst/>
                <a:latin typeface="Times New Roman" panose="02020603050405020304" pitchFamily="18" charset="0"/>
                <a:ea typeface="等线" panose="02010600030101010101" pitchFamily="2" charset="-122"/>
                <a:cs typeface="Times New Roman" panose="02020603050405020304" pitchFamily="18" charset="0"/>
              </a:rPr>
              <a:t>idn’t actively read aloud and interpret feedback information and failed to make appropriate revisions after receiving feedback for the first time, which resulted in receiving the same feedback for multiple times.</a:t>
            </a:r>
            <a:endParaRPr lang="zh-CN" altLang="zh-CN" sz="1050" kern="100" dirty="0">
              <a:solidFill>
                <a:schemeClr val="tx2"/>
              </a:solidFill>
              <a:effectLst/>
              <a:latin typeface="Times New Roman" panose="02020603050405020304" pitchFamily="18" charset="0"/>
              <a:ea typeface="等线" panose="02010600030101010101" pitchFamily="2" charset="-122"/>
              <a:cs typeface="Times New Roman" panose="02020603050405020304" pitchFamily="18" charset="0"/>
            </a:endParaRPr>
          </a:p>
          <a:p>
            <a:pPr marL="171450" lvl="0" indent="-171450" algn="just">
              <a:buFont typeface="Arial" panose="020B0604020202020204" pitchFamily="34" charset="0"/>
              <a:buChar char="•"/>
              <a:tabLst>
                <a:tab pos="457200" algn="l"/>
              </a:tabLst>
            </a:pPr>
            <a:r>
              <a:rPr lang="en-US" altLang="zh-CN" sz="1050" kern="100" dirty="0">
                <a:solidFill>
                  <a:schemeClr val="tx2"/>
                </a:solidFill>
                <a:effectLst/>
                <a:latin typeface="Times New Roman" panose="02020603050405020304" pitchFamily="18" charset="0"/>
                <a:ea typeface="等线" panose="02010600030101010101" pitchFamily="2" charset="-122"/>
                <a:cs typeface="Times New Roman" panose="02020603050405020304" pitchFamily="18" charset="0"/>
              </a:rPr>
              <a:t>Conversations often limited to the low score received, off-task chats, and who was responsible for the wrong answer after receiving feedback for the first time.</a:t>
            </a:r>
            <a:endParaRPr lang="zh-CN" altLang="zh-CN" sz="1050" kern="100" dirty="0">
              <a:solidFill>
                <a:schemeClr val="tx2"/>
              </a:solidFill>
              <a:effectLst/>
              <a:latin typeface="Times New Roman" panose="02020603050405020304" pitchFamily="18" charset="0"/>
              <a:ea typeface="等线" panose="02010600030101010101" pitchFamily="2" charset="-122"/>
              <a:cs typeface="Times New Roman" panose="02020603050405020304" pitchFamily="18" charset="0"/>
            </a:endParaRPr>
          </a:p>
          <a:p>
            <a:pPr marL="171450" lvl="0" indent="-171450" algn="just">
              <a:buFont typeface="Arial" panose="020B0604020202020204" pitchFamily="34" charset="0"/>
              <a:buChar char="•"/>
              <a:tabLst>
                <a:tab pos="457200" algn="l"/>
              </a:tabLst>
            </a:pPr>
            <a:r>
              <a:rPr lang="en-US" altLang="zh-CN" sz="1050" kern="100" dirty="0">
                <a:solidFill>
                  <a:schemeClr val="tx2"/>
                </a:solidFill>
                <a:latin typeface="Times New Roman" panose="02020603050405020304" pitchFamily="18" charset="0"/>
                <a:ea typeface="等线" panose="02010600030101010101" pitchFamily="2" charset="-122"/>
                <a:cs typeface="Times New Roman" panose="02020603050405020304" pitchFamily="18" charset="0"/>
              </a:rPr>
              <a:t>Pairs o</a:t>
            </a:r>
            <a:r>
              <a:rPr lang="en-US" altLang="zh-CN" sz="1050" kern="100" dirty="0">
                <a:solidFill>
                  <a:schemeClr val="tx2"/>
                </a:solidFill>
                <a:effectLst/>
                <a:latin typeface="Times New Roman" panose="02020603050405020304" pitchFamily="18" charset="0"/>
                <a:ea typeface="等线" panose="02010600030101010101" pitchFamily="2" charset="-122"/>
                <a:cs typeface="Times New Roman" panose="02020603050405020304" pitchFamily="18" charset="0"/>
              </a:rPr>
              <a:t>ften sought for extra help from hint, feedback history, or teacher.</a:t>
            </a:r>
            <a:endParaRPr lang="zh-CN" altLang="zh-CN" sz="1050" kern="100" dirty="0">
              <a:solidFill>
                <a:schemeClr val="tx2"/>
              </a:solidFill>
              <a:effectLst/>
              <a:latin typeface="Times New Roman" panose="02020603050405020304" pitchFamily="18" charset="0"/>
              <a:ea typeface="等线" panose="02010600030101010101" pitchFamily="2" charset="-122"/>
              <a:cs typeface="Times New Roman" panose="02020603050405020304" pitchFamily="18" charset="0"/>
            </a:endParaRPr>
          </a:p>
          <a:p>
            <a:pPr marL="171450" lvl="0" indent="-171450" algn="just">
              <a:buFont typeface="Arial" panose="020B0604020202020204" pitchFamily="34" charset="0"/>
              <a:buChar char="•"/>
              <a:tabLst>
                <a:tab pos="457200" algn="l"/>
              </a:tabLst>
            </a:pPr>
            <a:r>
              <a:rPr lang="en-US" altLang="zh-CN" sz="1050" kern="100" dirty="0">
                <a:solidFill>
                  <a:schemeClr val="tx2"/>
                </a:solidFill>
                <a:effectLst/>
                <a:latin typeface="Times New Roman" panose="02020603050405020304" pitchFamily="18" charset="0"/>
                <a:ea typeface="等线" panose="02010600030101010101" pitchFamily="2" charset="-122"/>
                <a:cs typeface="Times New Roman" panose="02020603050405020304" pitchFamily="18" charset="0"/>
              </a:rPr>
              <a:t>Example:</a:t>
            </a:r>
            <a:endParaRPr lang="zh-CN" altLang="zh-CN" sz="1050" kern="100" dirty="0">
              <a:solidFill>
                <a:schemeClr val="tx2"/>
              </a:solidFill>
              <a:effectLst/>
              <a:latin typeface="Times New Roman" panose="02020603050405020304" pitchFamily="18" charset="0"/>
              <a:ea typeface="等线" panose="02010600030101010101" pitchFamily="2" charset="-122"/>
              <a:cs typeface="Times New Roman" panose="02020603050405020304" pitchFamily="18" charset="0"/>
            </a:endParaRPr>
          </a:p>
        </p:txBody>
      </p:sp>
      <p:grpSp>
        <p:nvGrpSpPr>
          <p:cNvPr id="13" name="Group 12">
            <a:extLst>
              <a:ext uri="{FF2B5EF4-FFF2-40B4-BE49-F238E27FC236}">
                <a16:creationId xmlns:a16="http://schemas.microsoft.com/office/drawing/2014/main" id="{44E9D2D6-5F3E-46ED-A922-40215786C176}"/>
              </a:ext>
            </a:extLst>
          </p:cNvPr>
          <p:cNvGrpSpPr/>
          <p:nvPr/>
        </p:nvGrpSpPr>
        <p:grpSpPr>
          <a:xfrm>
            <a:off x="559183" y="3231999"/>
            <a:ext cx="6246509" cy="926107"/>
            <a:chOff x="1034793" y="3832751"/>
            <a:chExt cx="5515879" cy="1294593"/>
          </a:xfrm>
        </p:grpSpPr>
        <p:graphicFrame>
          <p:nvGraphicFramePr>
            <p:cNvPr id="2054" name="Chart 2053">
              <a:extLst>
                <a:ext uri="{FF2B5EF4-FFF2-40B4-BE49-F238E27FC236}">
                  <a16:creationId xmlns:a16="http://schemas.microsoft.com/office/drawing/2014/main" id="{63112278-DB1B-49E1-9993-BA48F23E85B8}"/>
                </a:ext>
              </a:extLst>
            </p:cNvPr>
            <p:cNvGraphicFramePr>
              <a:graphicFrameLocks/>
            </p:cNvGraphicFramePr>
            <p:nvPr>
              <p:extLst>
                <p:ext uri="{D42A27DB-BD31-4B8C-83A1-F6EECF244321}">
                  <p14:modId xmlns:p14="http://schemas.microsoft.com/office/powerpoint/2010/main" val="1928618763"/>
                </p:ext>
              </p:extLst>
            </p:nvPr>
          </p:nvGraphicFramePr>
          <p:xfrm>
            <a:off x="1034793" y="3836293"/>
            <a:ext cx="1576729" cy="129105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055" name="Chart 2054">
              <a:extLst>
                <a:ext uri="{FF2B5EF4-FFF2-40B4-BE49-F238E27FC236}">
                  <a16:creationId xmlns:a16="http://schemas.microsoft.com/office/drawing/2014/main" id="{805F373B-7835-459D-9E30-A445338A078B}"/>
                </a:ext>
              </a:extLst>
            </p:cNvPr>
            <p:cNvGraphicFramePr>
              <a:graphicFrameLocks/>
            </p:cNvGraphicFramePr>
            <p:nvPr>
              <p:extLst>
                <p:ext uri="{D42A27DB-BD31-4B8C-83A1-F6EECF244321}">
                  <p14:modId xmlns:p14="http://schemas.microsoft.com/office/powerpoint/2010/main" val="2965198688"/>
                </p:ext>
              </p:extLst>
            </p:nvPr>
          </p:nvGraphicFramePr>
          <p:xfrm>
            <a:off x="2646472" y="3832751"/>
            <a:ext cx="2557264" cy="129105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Chart 2">
              <a:extLst>
                <a:ext uri="{FF2B5EF4-FFF2-40B4-BE49-F238E27FC236}">
                  <a16:creationId xmlns:a16="http://schemas.microsoft.com/office/drawing/2014/main" id="{C6978674-761F-4CBE-A40D-53A4CC5721A8}"/>
                </a:ext>
              </a:extLst>
            </p:cNvPr>
            <p:cNvGraphicFramePr>
              <a:graphicFrameLocks/>
            </p:cNvGraphicFramePr>
            <p:nvPr>
              <p:extLst>
                <p:ext uri="{D42A27DB-BD31-4B8C-83A1-F6EECF244321}">
                  <p14:modId xmlns:p14="http://schemas.microsoft.com/office/powerpoint/2010/main" val="772601001"/>
                </p:ext>
              </p:extLst>
            </p:nvPr>
          </p:nvGraphicFramePr>
          <p:xfrm>
            <a:off x="5238686" y="3836292"/>
            <a:ext cx="1311986" cy="1291052"/>
          </p:xfrm>
          <a:graphic>
            <a:graphicData uri="http://schemas.openxmlformats.org/drawingml/2006/chart">
              <c:chart xmlns:c="http://schemas.openxmlformats.org/drawingml/2006/chart" xmlns:r="http://schemas.openxmlformats.org/officeDocument/2006/relationships" r:id="rId5"/>
            </a:graphicData>
          </a:graphic>
        </p:graphicFrame>
      </p:grpSp>
      <p:grpSp>
        <p:nvGrpSpPr>
          <p:cNvPr id="5" name="Group 4">
            <a:extLst>
              <a:ext uri="{FF2B5EF4-FFF2-40B4-BE49-F238E27FC236}">
                <a16:creationId xmlns:a16="http://schemas.microsoft.com/office/drawing/2014/main" id="{9EA1C3DE-B374-4BEF-A61F-AABB8518D686}"/>
              </a:ext>
            </a:extLst>
          </p:cNvPr>
          <p:cNvGrpSpPr/>
          <p:nvPr/>
        </p:nvGrpSpPr>
        <p:grpSpPr>
          <a:xfrm>
            <a:off x="7009151" y="4103937"/>
            <a:ext cx="4636546" cy="1338827"/>
            <a:chOff x="7002887" y="4237889"/>
            <a:chExt cx="4088721" cy="1338827"/>
          </a:xfrm>
        </p:grpSpPr>
        <p:sp>
          <p:nvSpPr>
            <p:cNvPr id="23" name="TextBox 22">
              <a:extLst>
                <a:ext uri="{FF2B5EF4-FFF2-40B4-BE49-F238E27FC236}">
                  <a16:creationId xmlns:a16="http://schemas.microsoft.com/office/drawing/2014/main" id="{FD3CE27B-7032-49E5-A79D-ABF0E8FB9A9E}"/>
                </a:ext>
              </a:extLst>
            </p:cNvPr>
            <p:cNvSpPr txBox="1"/>
            <p:nvPr/>
          </p:nvSpPr>
          <p:spPr>
            <a:xfrm>
              <a:off x="7012755" y="4514887"/>
              <a:ext cx="4078853" cy="1061829"/>
            </a:xfrm>
            <a:prstGeom prst="rect">
              <a:avLst/>
            </a:prstGeom>
            <a:noFill/>
          </p:spPr>
          <p:txBody>
            <a:bodyPr wrap="square">
              <a:spAutoFit/>
            </a:bodyPr>
            <a:lstStyle/>
            <a:p>
              <a:pPr algn="just"/>
              <a:r>
                <a:rPr lang="en-US" altLang="zh-CN" sz="1050" kern="100" dirty="0">
                  <a:solidFill>
                    <a:schemeClr val="tx2"/>
                  </a:solidFill>
                  <a:effectLst/>
                  <a:latin typeface="Times New Roman" panose="02020603050405020304" pitchFamily="18" charset="0"/>
                  <a:ea typeface="等线" panose="02010600030101010101" pitchFamily="2" charset="-122"/>
                  <a:cs typeface="Times New Roman" panose="02020603050405020304" pitchFamily="18" charset="0"/>
                </a:rPr>
                <a:t>This study showed that although automated feedback is helpful for middle school students during a modeling activity, students had different discourse and action patterns when interpreting feedback differently. Students who used feedback effectively to successfully build the models often actively read and interpret feedback information and engaged in more scientific discourse and meaningful revisions of models than students who used feedback less effectively. </a:t>
              </a:r>
              <a:endParaRPr lang="zh-CN" altLang="zh-CN" sz="1050" kern="100" dirty="0">
                <a:solidFill>
                  <a:schemeClr val="tx2"/>
                </a:solidFill>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7" name="TextBox 6">
              <a:extLst>
                <a:ext uri="{FF2B5EF4-FFF2-40B4-BE49-F238E27FC236}">
                  <a16:creationId xmlns:a16="http://schemas.microsoft.com/office/drawing/2014/main" id="{7A09A8EC-020F-43E2-8B8A-57084A52BCC3}"/>
                </a:ext>
              </a:extLst>
            </p:cNvPr>
            <p:cNvSpPr txBox="1"/>
            <p:nvPr/>
          </p:nvSpPr>
          <p:spPr>
            <a:xfrm>
              <a:off x="7002887" y="4237889"/>
              <a:ext cx="4070621" cy="276999"/>
            </a:xfrm>
            <a:prstGeom prst="rect">
              <a:avLst/>
            </a:prstGeom>
            <a:solidFill>
              <a:srgbClr val="FF9999"/>
            </a:solidFill>
          </p:spPr>
          <p:txBody>
            <a:bodyPr wrap="square" rtlCol="0">
              <a:spAutoFit/>
            </a:bodyPr>
            <a:lstStyle/>
            <a:p>
              <a:r>
                <a:rPr lang="en-US" altLang="zh-CN" sz="1200" b="1" kern="100" dirty="0">
                  <a:solidFill>
                    <a:schemeClr val="tx2"/>
                  </a:solidFill>
                  <a:effectLst/>
                  <a:latin typeface="Times New Roman" panose="02020603050405020304" pitchFamily="18" charset="0"/>
                  <a:ea typeface="等线" panose="02010600030101010101" pitchFamily="2" charset="-122"/>
                </a:rPr>
                <a:t>Conclusion</a:t>
              </a:r>
              <a:endParaRPr lang="zh-CN" altLang="en-US" sz="1200" dirty="0">
                <a:solidFill>
                  <a:schemeClr val="tx2"/>
                </a:solidFill>
                <a:latin typeface="Times New Roman" panose="02020603050405020304" pitchFamily="18" charset="0"/>
                <a:cs typeface="Times New Roman" panose="02020603050405020304" pitchFamily="18" charset="0"/>
              </a:endParaRPr>
            </a:p>
          </p:txBody>
        </p:sp>
      </p:grpSp>
      <p:sp>
        <p:nvSpPr>
          <p:cNvPr id="21" name="TextBox 20">
            <a:extLst>
              <a:ext uri="{FF2B5EF4-FFF2-40B4-BE49-F238E27FC236}">
                <a16:creationId xmlns:a16="http://schemas.microsoft.com/office/drawing/2014/main" id="{270E1A04-A992-4E3A-9B2C-56C68DABC9DE}"/>
              </a:ext>
            </a:extLst>
          </p:cNvPr>
          <p:cNvSpPr txBox="1"/>
          <p:nvPr/>
        </p:nvSpPr>
        <p:spPr>
          <a:xfrm>
            <a:off x="7012754" y="5755212"/>
            <a:ext cx="4606153" cy="577081"/>
          </a:xfrm>
          <a:prstGeom prst="rect">
            <a:avLst/>
          </a:prstGeom>
          <a:noFill/>
        </p:spPr>
        <p:txBody>
          <a:bodyPr wrap="square">
            <a:spAutoFit/>
          </a:bodyPr>
          <a:lstStyle/>
          <a:p>
            <a:pPr algn="just"/>
            <a:r>
              <a:rPr lang="en-US" altLang="zh-CN" sz="1050" kern="100" dirty="0">
                <a:solidFill>
                  <a:schemeClr val="tx2"/>
                </a:solidFill>
                <a:effectLst/>
                <a:latin typeface="Times New Roman" panose="02020603050405020304" pitchFamily="18" charset="0"/>
                <a:ea typeface="等线" panose="02010600030101010101" pitchFamily="2" charset="-122"/>
                <a:cs typeface="Times New Roman" panose="02020603050405020304" pitchFamily="18" charset="0"/>
              </a:rPr>
              <a:t>Future research should explore the value of automated feedback with different modeling tools across various science domains (e.g., life science), as well as different grade levels with a range of pairing strategies. </a:t>
            </a:r>
            <a:endParaRPr lang="zh-CN" altLang="zh-CN" sz="1050" kern="100" dirty="0">
              <a:solidFill>
                <a:schemeClr val="tx2"/>
              </a:solidFill>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24" name="TextBox 23">
            <a:extLst>
              <a:ext uri="{FF2B5EF4-FFF2-40B4-BE49-F238E27FC236}">
                <a16:creationId xmlns:a16="http://schemas.microsoft.com/office/drawing/2014/main" id="{78D52B05-8AC7-46B4-8279-4F5F2146B82F}"/>
              </a:ext>
            </a:extLst>
          </p:cNvPr>
          <p:cNvSpPr txBox="1"/>
          <p:nvPr/>
        </p:nvSpPr>
        <p:spPr>
          <a:xfrm>
            <a:off x="512768" y="877665"/>
            <a:ext cx="6300873" cy="276999"/>
          </a:xfrm>
          <a:prstGeom prst="rect">
            <a:avLst/>
          </a:prstGeom>
          <a:solidFill>
            <a:srgbClr val="FFC000"/>
          </a:solidFill>
        </p:spPr>
        <p:txBody>
          <a:bodyPr wrap="square">
            <a:spAutoFit/>
          </a:bodyPr>
          <a:lstStyle/>
          <a:p>
            <a:r>
              <a:rPr lang="en-US" altLang="zh-CN" sz="1200" b="1" kern="100" dirty="0">
                <a:solidFill>
                  <a:srgbClr val="000000"/>
                </a:solidFill>
                <a:latin typeface="Times New Roman" panose="02020603050405020304" pitchFamily="18" charset="0"/>
                <a:ea typeface="等线" panose="02010600030101010101" pitchFamily="2" charset="-122"/>
              </a:rPr>
              <a:t>How Automated Feedback Helped Students Engage in Building and Explaining Models</a:t>
            </a:r>
          </a:p>
        </p:txBody>
      </p:sp>
      <p:sp>
        <p:nvSpPr>
          <p:cNvPr id="14" name="TextBox 13">
            <a:extLst>
              <a:ext uri="{FF2B5EF4-FFF2-40B4-BE49-F238E27FC236}">
                <a16:creationId xmlns:a16="http://schemas.microsoft.com/office/drawing/2014/main" id="{E739DB91-FB5D-408F-B836-380A2037F377}"/>
              </a:ext>
            </a:extLst>
          </p:cNvPr>
          <p:cNvSpPr txBox="1"/>
          <p:nvPr/>
        </p:nvSpPr>
        <p:spPr>
          <a:xfrm>
            <a:off x="7012755" y="5478213"/>
            <a:ext cx="4606153" cy="276999"/>
          </a:xfrm>
          <a:prstGeom prst="rect">
            <a:avLst/>
          </a:prstGeom>
          <a:solidFill>
            <a:srgbClr val="FF9999"/>
          </a:solidFill>
        </p:spPr>
        <p:txBody>
          <a:bodyPr wrap="square" rtlCol="0">
            <a:spAutoFit/>
          </a:bodyPr>
          <a:lstStyle/>
          <a:p>
            <a:r>
              <a:rPr lang="en-US" altLang="zh-CN" sz="1200" b="1" kern="100" dirty="0">
                <a:solidFill>
                  <a:schemeClr val="tx2"/>
                </a:solidFill>
                <a:effectLst/>
                <a:latin typeface="Times New Roman" panose="02020603050405020304" pitchFamily="18" charset="0"/>
                <a:ea typeface="等线" panose="02010600030101010101" pitchFamily="2" charset="-122"/>
              </a:rPr>
              <a:t>Suggestions for Future Research</a:t>
            </a:r>
            <a:endParaRPr lang="zh-CN" altLang="en-US" sz="1200" dirty="0">
              <a:solidFill>
                <a:schemeClr val="tx2"/>
              </a:solidFill>
              <a:latin typeface="Times New Roman" panose="02020603050405020304" pitchFamily="18" charset="0"/>
              <a:cs typeface="Times New Roman" panose="02020603050405020304" pitchFamily="18" charset="0"/>
            </a:endParaRPr>
          </a:p>
        </p:txBody>
      </p:sp>
      <p:sp>
        <p:nvSpPr>
          <p:cNvPr id="26" name="TextBox 25">
            <a:extLst>
              <a:ext uri="{FF2B5EF4-FFF2-40B4-BE49-F238E27FC236}">
                <a16:creationId xmlns:a16="http://schemas.microsoft.com/office/drawing/2014/main" id="{7240C0DB-B44D-41FD-9615-7C51C35A3E45}"/>
              </a:ext>
            </a:extLst>
          </p:cNvPr>
          <p:cNvSpPr txBox="1"/>
          <p:nvPr/>
        </p:nvSpPr>
        <p:spPr>
          <a:xfrm>
            <a:off x="512768" y="2531632"/>
            <a:ext cx="6094854" cy="430887"/>
          </a:xfrm>
          <a:prstGeom prst="rect">
            <a:avLst/>
          </a:prstGeom>
          <a:noFill/>
        </p:spPr>
        <p:txBody>
          <a:bodyPr wrap="square">
            <a:spAutoFit/>
          </a:bodyPr>
          <a:lstStyle/>
          <a:p>
            <a:pPr marL="171450" lvl="0" indent="-171450" algn="just">
              <a:buFont typeface="Arial" panose="020B0604020202020204" pitchFamily="34" charset="0"/>
              <a:buChar char="•"/>
              <a:tabLst>
                <a:tab pos="457200" algn="l"/>
              </a:tabLst>
            </a:pPr>
            <a:r>
              <a:rPr lang="en-US" altLang="zh-CN" sz="1050" kern="100" dirty="0">
                <a:solidFill>
                  <a:schemeClr val="tx2"/>
                </a:solidFill>
                <a:effectLst/>
                <a:latin typeface="Times New Roman" panose="02020603050405020304" pitchFamily="18" charset="0"/>
                <a:ea typeface="等线" panose="02010600030101010101" pitchFamily="2" charset="-122"/>
                <a:cs typeface="Times New Roman" panose="02020603050405020304" pitchFamily="18" charset="0"/>
              </a:rPr>
              <a:t>Pairs in the EUF Group on average were able to complete the models successfully after receiving 7.6 feedbacks, compared to the NEUF on average completed the models after receiving 15.5 feedbacks. </a:t>
            </a:r>
            <a:endParaRPr lang="zh-CN" altLang="zh-CN" sz="1050" kern="100" dirty="0">
              <a:solidFill>
                <a:schemeClr val="tx2"/>
              </a:solidFill>
              <a:effectLst/>
              <a:latin typeface="Times New Roman" panose="02020603050405020304" pitchFamily="18" charset="0"/>
              <a:ea typeface="等线" panose="02010600030101010101" pitchFamily="2" charset="-122"/>
              <a:cs typeface="Times New Roman" panose="02020603050405020304" pitchFamily="18" charset="0"/>
            </a:endParaRPr>
          </a:p>
        </p:txBody>
      </p:sp>
      <p:graphicFrame>
        <p:nvGraphicFramePr>
          <p:cNvPr id="11" name="Table 10">
            <a:extLst>
              <a:ext uri="{FF2B5EF4-FFF2-40B4-BE49-F238E27FC236}">
                <a16:creationId xmlns:a16="http://schemas.microsoft.com/office/drawing/2014/main" id="{EA583219-F847-4812-B6BA-791EA8AEFAF9}"/>
              </a:ext>
            </a:extLst>
          </p:cNvPr>
          <p:cNvGraphicFramePr>
            <a:graphicFrameLocks noGrp="1"/>
          </p:cNvGraphicFramePr>
          <p:nvPr>
            <p:extLst>
              <p:ext uri="{D42A27DB-BD31-4B8C-83A1-F6EECF244321}">
                <p14:modId xmlns:p14="http://schemas.microsoft.com/office/powerpoint/2010/main" val="3129839433"/>
              </p:ext>
            </p:extLst>
          </p:nvPr>
        </p:nvGraphicFramePr>
        <p:xfrm>
          <a:off x="557845" y="5556533"/>
          <a:ext cx="6197600" cy="920115"/>
        </p:xfrm>
        <a:graphic>
          <a:graphicData uri="http://schemas.openxmlformats.org/drawingml/2006/table">
            <a:tbl>
              <a:tblPr firstRow="1" firstCol="1" bandRow="1"/>
              <a:tblGrid>
                <a:gridCol w="608353">
                  <a:extLst>
                    <a:ext uri="{9D8B030D-6E8A-4147-A177-3AD203B41FA5}">
                      <a16:colId xmlns:a16="http://schemas.microsoft.com/office/drawing/2014/main" val="3904838727"/>
                    </a:ext>
                  </a:extLst>
                </a:gridCol>
                <a:gridCol w="5589247">
                  <a:extLst>
                    <a:ext uri="{9D8B030D-6E8A-4147-A177-3AD203B41FA5}">
                      <a16:colId xmlns:a16="http://schemas.microsoft.com/office/drawing/2014/main" val="4096051594"/>
                    </a:ext>
                  </a:extLst>
                </a:gridCol>
              </a:tblGrid>
              <a:tr h="91440">
                <a:tc>
                  <a:txBody>
                    <a:bodyPr/>
                    <a:lstStyle/>
                    <a:p>
                      <a:pPr algn="just"/>
                      <a:r>
                        <a:rPr lang="en-US" sz="800" kern="100">
                          <a:effectLst/>
                          <a:latin typeface="Times New Roman" panose="02020603050405020304" pitchFamily="18" charset="0"/>
                          <a:ea typeface="等线" panose="02010600030101010101" pitchFamily="2" charset="-122"/>
                          <a:cs typeface="Times New Roman" panose="02020603050405020304" pitchFamily="18" charset="0"/>
                        </a:rPr>
                        <a:t>Computer:</a:t>
                      </a:r>
                      <a:endParaRPr lang="zh-CN" sz="8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9525" marB="0">
                    <a:lnL>
                      <a:noFill/>
                    </a:lnL>
                    <a:lnR w="12700" cap="flat" cmpd="sng" algn="ctr">
                      <a:solidFill>
                        <a:srgbClr val="000000"/>
                      </a:solidFill>
                      <a:prstDash val="solid"/>
                      <a:round/>
                      <a:headEnd type="none" w="med" len="med"/>
                      <a:tailEnd type="none" w="med" len="med"/>
                    </a:lnR>
                    <a:lnT>
                      <a:noFill/>
                    </a:lnT>
                    <a:lnB w="12700" cap="flat" cmpd="sng" algn="ctr">
                      <a:solidFill>
                        <a:srgbClr val="7F7F7F"/>
                      </a:solidFill>
                      <a:prstDash val="solid"/>
                      <a:round/>
                      <a:headEnd type="none" w="med" len="med"/>
                      <a:tailEnd type="none" w="med" len="med"/>
                    </a:lnB>
                    <a:solidFill>
                      <a:srgbClr val="E7F6FF"/>
                    </a:solidFill>
                  </a:tcPr>
                </a:tc>
                <a:tc>
                  <a:txBody>
                    <a:bodyPr/>
                    <a:lstStyle/>
                    <a:p>
                      <a:pPr algn="just"/>
                      <a:r>
                        <a:rPr lang="en-US" sz="800" kern="10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rPr>
                        <a:t>((providing automated feedback on a missing idea about molecular motion in Box C))</a:t>
                      </a:r>
                      <a:endParaRPr lang="zh-CN" sz="8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a:noFill/>
                    </a:lnR>
                    <a:lnT>
                      <a:noFill/>
                    </a:lnT>
                    <a:lnB w="12700" cap="flat" cmpd="sng" algn="ctr">
                      <a:solidFill>
                        <a:srgbClr val="7F7F7F"/>
                      </a:solidFill>
                      <a:prstDash val="solid"/>
                      <a:round/>
                      <a:headEnd type="none" w="med" len="med"/>
                      <a:tailEnd type="none" w="med" len="med"/>
                    </a:lnB>
                    <a:solidFill>
                      <a:srgbClr val="E7F6FF"/>
                    </a:solidFill>
                  </a:tcPr>
                </a:tc>
                <a:extLst>
                  <a:ext uri="{0D108BD9-81ED-4DB2-BD59-A6C34878D82A}">
                    <a16:rowId xmlns:a16="http://schemas.microsoft.com/office/drawing/2014/main" val="2060404309"/>
                  </a:ext>
                </a:extLst>
              </a:tr>
              <a:tr h="91440">
                <a:tc>
                  <a:txBody>
                    <a:bodyPr/>
                    <a:lstStyle/>
                    <a:p>
                      <a:pPr algn="just"/>
                      <a:r>
                        <a:rPr lang="en-US" sz="800" kern="10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rPr>
                        <a:t>Student2:</a:t>
                      </a:r>
                      <a:endParaRPr lang="zh-CN" sz="8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9525" marB="0">
                    <a:lnL>
                      <a:noFill/>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a:noFill/>
                    </a:lnB>
                    <a:solidFill>
                      <a:srgbClr val="EFEBE5"/>
                    </a:solidFill>
                  </a:tcPr>
                </a:tc>
                <a:tc>
                  <a:txBody>
                    <a:bodyPr/>
                    <a:lstStyle/>
                    <a:p>
                      <a:pPr algn="just"/>
                      <a:r>
                        <a:rPr lang="en-US" sz="800" kern="10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rPr>
                        <a:t>noooooo //ok, almost there! you are missing some information in box c ((exit feedback))</a:t>
                      </a:r>
                      <a:endParaRPr lang="zh-CN" sz="8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9525" marB="0">
                    <a:lnL w="12700" cap="flat" cmpd="sng" algn="ctr">
                      <a:solidFill>
                        <a:srgbClr val="7F7F7F"/>
                      </a:solidFill>
                      <a:prstDash val="solid"/>
                      <a:round/>
                      <a:headEnd type="none" w="med" len="med"/>
                      <a:tailEnd type="none" w="med" len="med"/>
                    </a:lnL>
                    <a:lnR>
                      <a:noFill/>
                    </a:lnR>
                    <a:lnT w="12700" cap="flat" cmpd="sng" algn="ctr">
                      <a:solidFill>
                        <a:srgbClr val="7F7F7F"/>
                      </a:solidFill>
                      <a:prstDash val="solid"/>
                      <a:round/>
                      <a:headEnd type="none" w="med" len="med"/>
                      <a:tailEnd type="none" w="med" len="med"/>
                    </a:lnT>
                    <a:lnB>
                      <a:noFill/>
                    </a:lnB>
                    <a:solidFill>
                      <a:srgbClr val="EFEBE5"/>
                    </a:solidFill>
                  </a:tcPr>
                </a:tc>
                <a:extLst>
                  <a:ext uri="{0D108BD9-81ED-4DB2-BD59-A6C34878D82A}">
                    <a16:rowId xmlns:a16="http://schemas.microsoft.com/office/drawing/2014/main" val="2827339512"/>
                  </a:ext>
                </a:extLst>
              </a:tr>
              <a:tr h="91440">
                <a:tc>
                  <a:txBody>
                    <a:bodyPr/>
                    <a:lstStyle/>
                    <a:p>
                      <a:pPr algn="just"/>
                      <a:r>
                        <a:rPr lang="en-US" sz="800" kern="100">
                          <a:effectLst/>
                          <a:latin typeface="Times New Roman" panose="02020603050405020304" pitchFamily="18" charset="0"/>
                          <a:ea typeface="等线" panose="02010600030101010101" pitchFamily="2" charset="-122"/>
                          <a:cs typeface="Times New Roman" panose="02020603050405020304" pitchFamily="18" charset="0"/>
                        </a:rPr>
                        <a:t>Student1:</a:t>
                      </a:r>
                      <a:endParaRPr lang="zh-CN" sz="8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9525" marB="0">
                    <a:lnL>
                      <a:noFill/>
                    </a:lnL>
                    <a:lnR w="12700" cap="flat" cmpd="sng" algn="ctr">
                      <a:solidFill>
                        <a:srgbClr val="7F7F7F"/>
                      </a:solidFill>
                      <a:prstDash val="solid"/>
                      <a:round/>
                      <a:headEnd type="none" w="med" len="med"/>
                      <a:tailEnd type="none" w="med" len="med"/>
                    </a:lnR>
                    <a:lnT>
                      <a:noFill/>
                    </a:lnT>
                    <a:lnB>
                      <a:noFill/>
                    </a:lnB>
                  </a:tcPr>
                </a:tc>
                <a:tc>
                  <a:txBody>
                    <a:bodyPr/>
                    <a:lstStyle/>
                    <a:p>
                      <a:pPr algn="just"/>
                      <a:r>
                        <a:rPr lang="en-US" sz="800" kern="100">
                          <a:effectLst/>
                          <a:latin typeface="Times New Roman" panose="02020603050405020304" pitchFamily="18" charset="0"/>
                          <a:ea typeface="等线" panose="02010600030101010101" pitchFamily="2" charset="-122"/>
                          <a:cs typeface="Times New Roman" panose="02020603050405020304" pitchFamily="18" charset="0"/>
                        </a:rPr>
                        <a:t>//((laughs)) just say what I said, it went from no movement to-</a:t>
                      </a:r>
                      <a:endParaRPr lang="zh-CN" sz="8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9525" marB="0">
                    <a:lnL w="12700" cap="flat" cmpd="sng" algn="ctr">
                      <a:solidFill>
                        <a:srgbClr val="7F7F7F"/>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274971681"/>
                  </a:ext>
                </a:extLst>
              </a:tr>
              <a:tr h="91440">
                <a:tc>
                  <a:txBody>
                    <a:bodyPr/>
                    <a:lstStyle/>
                    <a:p>
                      <a:pPr algn="just"/>
                      <a:r>
                        <a:rPr lang="en-US" sz="800" kern="10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rPr>
                        <a:t>Student2:</a:t>
                      </a:r>
                      <a:endParaRPr lang="zh-CN" sz="8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9525" marB="0">
                    <a:lnL>
                      <a:noFill/>
                    </a:lnL>
                    <a:lnR w="12700" cap="flat" cmpd="sng" algn="ctr">
                      <a:solidFill>
                        <a:srgbClr val="7F7F7F"/>
                      </a:solidFill>
                      <a:prstDash val="solid"/>
                      <a:round/>
                      <a:headEnd type="none" w="med" len="med"/>
                      <a:tailEnd type="none" w="med" len="med"/>
                    </a:lnR>
                    <a:lnT>
                      <a:noFill/>
                    </a:lnT>
                    <a:lnB>
                      <a:noFill/>
                    </a:lnB>
                    <a:solidFill>
                      <a:srgbClr val="EFEBE5"/>
                    </a:solidFill>
                  </a:tcPr>
                </a:tc>
                <a:tc>
                  <a:txBody>
                    <a:bodyPr/>
                    <a:lstStyle/>
                    <a:p>
                      <a:pPr algn="just"/>
                      <a:r>
                        <a:rPr lang="en-US" sz="800" kern="10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rPr>
                        <a:t>It went from a minimum of movement</a:t>
                      </a:r>
                      <a:endParaRPr lang="zh-CN" sz="8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9525" marB="0">
                    <a:lnL w="12700" cap="flat" cmpd="sng" algn="ctr">
                      <a:solidFill>
                        <a:srgbClr val="7F7F7F"/>
                      </a:solidFill>
                      <a:prstDash val="solid"/>
                      <a:round/>
                      <a:headEnd type="none" w="med" len="med"/>
                      <a:tailEnd type="none" w="med" len="med"/>
                    </a:lnL>
                    <a:lnR>
                      <a:noFill/>
                    </a:lnR>
                    <a:lnT>
                      <a:noFill/>
                    </a:lnT>
                    <a:lnB>
                      <a:noFill/>
                    </a:lnB>
                    <a:solidFill>
                      <a:srgbClr val="EFEBE5"/>
                    </a:solidFill>
                  </a:tcPr>
                </a:tc>
                <a:extLst>
                  <a:ext uri="{0D108BD9-81ED-4DB2-BD59-A6C34878D82A}">
                    <a16:rowId xmlns:a16="http://schemas.microsoft.com/office/drawing/2014/main" val="451867025"/>
                  </a:ext>
                </a:extLst>
              </a:tr>
              <a:tr h="91440">
                <a:tc>
                  <a:txBody>
                    <a:bodyPr/>
                    <a:lstStyle/>
                    <a:p>
                      <a:pPr algn="just"/>
                      <a:r>
                        <a:rPr lang="en-US" sz="800" kern="100">
                          <a:effectLst/>
                          <a:latin typeface="Times New Roman" panose="02020603050405020304" pitchFamily="18" charset="0"/>
                          <a:ea typeface="等线" panose="02010600030101010101" pitchFamily="2" charset="-122"/>
                          <a:cs typeface="Times New Roman" panose="02020603050405020304" pitchFamily="18" charset="0"/>
                        </a:rPr>
                        <a:t>Student1:</a:t>
                      </a:r>
                      <a:endParaRPr lang="zh-CN" sz="8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9525" marB="0">
                    <a:lnL>
                      <a:noFill/>
                    </a:lnL>
                    <a:lnR w="12700" cap="flat" cmpd="sng" algn="ctr">
                      <a:solidFill>
                        <a:srgbClr val="7F7F7F"/>
                      </a:solidFill>
                      <a:prstDash val="solid"/>
                      <a:round/>
                      <a:headEnd type="none" w="med" len="med"/>
                      <a:tailEnd type="none" w="med" len="med"/>
                    </a:lnR>
                    <a:lnT>
                      <a:noFill/>
                    </a:lnT>
                    <a:lnB>
                      <a:noFill/>
                    </a:lnB>
                  </a:tcPr>
                </a:tc>
                <a:tc>
                  <a:txBody>
                    <a:bodyPr/>
                    <a:lstStyle/>
                    <a:p>
                      <a:pPr algn="just"/>
                      <a:r>
                        <a:rPr lang="en-US" sz="800" kern="100">
                          <a:effectLst/>
                          <a:latin typeface="Times New Roman" panose="02020603050405020304" pitchFamily="18" charset="0"/>
                          <a:ea typeface="等线" panose="02010600030101010101" pitchFamily="2" charset="-122"/>
                          <a:cs typeface="Times New Roman" panose="02020603050405020304" pitchFamily="18" charset="0"/>
                        </a:rPr>
                        <a:t>to a fast- //to a fast</a:t>
                      </a:r>
                      <a:endParaRPr lang="zh-CN" sz="8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9525" marB="0">
                    <a:lnL w="12700" cap="flat" cmpd="sng" algn="ctr">
                      <a:solidFill>
                        <a:srgbClr val="7F7F7F"/>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591229101"/>
                  </a:ext>
                </a:extLst>
              </a:tr>
              <a:tr h="91440">
                <a:tc>
                  <a:txBody>
                    <a:bodyPr/>
                    <a:lstStyle/>
                    <a:p>
                      <a:pPr algn="just"/>
                      <a:r>
                        <a:rPr lang="en-US" sz="800" kern="10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rPr>
                        <a:t>Student2:</a:t>
                      </a:r>
                      <a:endParaRPr lang="zh-CN" sz="8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9525" marB="0">
                    <a:lnL>
                      <a:noFill/>
                    </a:lnL>
                    <a:lnR w="12700" cap="flat" cmpd="sng" algn="ctr">
                      <a:solidFill>
                        <a:srgbClr val="7F7F7F"/>
                      </a:solidFill>
                      <a:prstDash val="solid"/>
                      <a:round/>
                      <a:headEnd type="none" w="med" len="med"/>
                      <a:tailEnd type="none" w="med" len="med"/>
                    </a:lnR>
                    <a:lnT>
                      <a:noFill/>
                    </a:lnT>
                    <a:lnB>
                      <a:noFill/>
                    </a:lnB>
                    <a:solidFill>
                      <a:srgbClr val="EFEBE5"/>
                    </a:solidFill>
                  </a:tcPr>
                </a:tc>
                <a:tc>
                  <a:txBody>
                    <a:bodyPr/>
                    <a:lstStyle/>
                    <a:p>
                      <a:pPr algn="just"/>
                      <a:r>
                        <a:rPr lang="en-US" sz="800" kern="10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rPr>
                        <a:t>//to a fast and- and expanded movement</a:t>
                      </a:r>
                      <a:endParaRPr lang="zh-CN" sz="8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9525" marB="0">
                    <a:lnL w="12700" cap="flat" cmpd="sng" algn="ctr">
                      <a:solidFill>
                        <a:srgbClr val="7F7F7F"/>
                      </a:solidFill>
                      <a:prstDash val="solid"/>
                      <a:round/>
                      <a:headEnd type="none" w="med" len="med"/>
                      <a:tailEnd type="none" w="med" len="med"/>
                    </a:lnL>
                    <a:lnR>
                      <a:noFill/>
                    </a:lnR>
                    <a:lnT>
                      <a:noFill/>
                    </a:lnT>
                    <a:lnB>
                      <a:noFill/>
                    </a:lnB>
                    <a:solidFill>
                      <a:srgbClr val="EFEBE5"/>
                    </a:solidFill>
                  </a:tcPr>
                </a:tc>
                <a:extLst>
                  <a:ext uri="{0D108BD9-81ED-4DB2-BD59-A6C34878D82A}">
                    <a16:rowId xmlns:a16="http://schemas.microsoft.com/office/drawing/2014/main" val="4232557369"/>
                  </a:ext>
                </a:extLst>
              </a:tr>
              <a:tr h="91440">
                <a:tc>
                  <a:txBody>
                    <a:bodyPr/>
                    <a:lstStyle/>
                    <a:p>
                      <a:pPr algn="just"/>
                      <a:r>
                        <a:rPr lang="en-US" sz="800" kern="100">
                          <a:effectLst/>
                          <a:latin typeface="Times New Roman" panose="02020603050405020304" pitchFamily="18" charset="0"/>
                          <a:ea typeface="等线" panose="02010600030101010101" pitchFamily="2" charset="-122"/>
                          <a:cs typeface="Times New Roman" panose="02020603050405020304" pitchFamily="18" charset="0"/>
                        </a:rPr>
                        <a:t>Student1:</a:t>
                      </a:r>
                      <a:endParaRPr lang="zh-CN" sz="8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9525" marB="0">
                    <a:lnL>
                      <a:noFill/>
                    </a:lnL>
                    <a:lnR w="12700" cap="flat" cmpd="sng" algn="ctr">
                      <a:solidFill>
                        <a:srgbClr val="7F7F7F"/>
                      </a:solidFill>
                      <a:prstDash val="solid"/>
                      <a:round/>
                      <a:headEnd type="none" w="med" len="med"/>
                      <a:tailEnd type="none" w="med" len="med"/>
                    </a:lnR>
                    <a:lnT>
                      <a:noFill/>
                    </a:lnT>
                    <a:lnB>
                      <a:noFill/>
                    </a:lnB>
                  </a:tcPr>
                </a:tc>
                <a:tc>
                  <a:txBody>
                    <a:bodyPr/>
                    <a:lstStyle/>
                    <a:p>
                      <a:pPr algn="just"/>
                      <a:r>
                        <a:rPr lang="en-US" sz="800" kern="100" dirty="0">
                          <a:effectLst/>
                          <a:latin typeface="Times New Roman" panose="02020603050405020304" pitchFamily="18" charset="0"/>
                          <a:ea typeface="等线" panose="02010600030101010101" pitchFamily="2" charset="-122"/>
                          <a:cs typeface="Times New Roman" panose="02020603050405020304" pitchFamily="18" charset="0"/>
                        </a:rPr>
                        <a:t> Yes! Yes!</a:t>
                      </a:r>
                      <a:endParaRPr lang="zh-CN" sz="800" kern="1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68580" marR="68580" marT="9525" marB="0">
                    <a:lnL w="12700" cap="flat" cmpd="sng" algn="ctr">
                      <a:solidFill>
                        <a:srgbClr val="7F7F7F"/>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1683114"/>
                  </a:ext>
                </a:extLst>
              </a:tr>
            </a:tbl>
          </a:graphicData>
        </a:graphic>
      </p:graphicFrame>
      <p:graphicFrame>
        <p:nvGraphicFramePr>
          <p:cNvPr id="16" name="Table 15">
            <a:extLst>
              <a:ext uri="{FF2B5EF4-FFF2-40B4-BE49-F238E27FC236}">
                <a16:creationId xmlns:a16="http://schemas.microsoft.com/office/drawing/2014/main" id="{CF948B3B-1CD8-44F5-B2DE-54043826249B}"/>
              </a:ext>
            </a:extLst>
          </p:cNvPr>
          <p:cNvGraphicFramePr>
            <a:graphicFrameLocks noGrp="1"/>
          </p:cNvGraphicFramePr>
          <p:nvPr>
            <p:extLst>
              <p:ext uri="{D42A27DB-BD31-4B8C-83A1-F6EECF244321}">
                <p14:modId xmlns:p14="http://schemas.microsoft.com/office/powerpoint/2010/main" val="1664986374"/>
              </p:ext>
            </p:extLst>
          </p:nvPr>
        </p:nvGraphicFramePr>
        <p:xfrm>
          <a:off x="6994930" y="2386448"/>
          <a:ext cx="4610100" cy="1556385"/>
        </p:xfrm>
        <a:graphic>
          <a:graphicData uri="http://schemas.openxmlformats.org/drawingml/2006/table">
            <a:tbl>
              <a:tblPr firstRow="1" firstCol="1" bandRow="1"/>
              <a:tblGrid>
                <a:gridCol w="700405">
                  <a:extLst>
                    <a:ext uri="{9D8B030D-6E8A-4147-A177-3AD203B41FA5}">
                      <a16:colId xmlns:a16="http://schemas.microsoft.com/office/drawing/2014/main" val="180417011"/>
                    </a:ext>
                  </a:extLst>
                </a:gridCol>
                <a:gridCol w="3909695">
                  <a:extLst>
                    <a:ext uri="{9D8B030D-6E8A-4147-A177-3AD203B41FA5}">
                      <a16:colId xmlns:a16="http://schemas.microsoft.com/office/drawing/2014/main" val="2858936364"/>
                    </a:ext>
                  </a:extLst>
                </a:gridCol>
              </a:tblGrid>
              <a:tr h="0">
                <a:tc>
                  <a:txBody>
                    <a:bodyPr/>
                    <a:lstStyle/>
                    <a:p>
                      <a:pPr algn="just"/>
                      <a:r>
                        <a:rPr lang="en-US" sz="800" kern="100">
                          <a:effectLst/>
                          <a:latin typeface="Times New Roman" panose="02020603050405020304" pitchFamily="18" charset="0"/>
                          <a:ea typeface="等线" panose="02010600030101010101" pitchFamily="2" charset="-122"/>
                          <a:cs typeface="Times New Roman" panose="02020603050405020304" pitchFamily="18" charset="0"/>
                        </a:rPr>
                        <a:t>Computer:</a:t>
                      </a:r>
                      <a:endParaRPr lang="zh-CN" sz="8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50165" marR="50165" marT="9525" marB="0">
                    <a:lnL>
                      <a:noFill/>
                    </a:lnL>
                    <a:lnR w="12700" cap="flat" cmpd="sng" algn="ctr">
                      <a:solidFill>
                        <a:srgbClr val="000000"/>
                      </a:solidFill>
                      <a:prstDash val="solid"/>
                      <a:round/>
                      <a:headEnd type="none" w="med" len="med"/>
                      <a:tailEnd type="none" w="med" len="med"/>
                    </a:lnR>
                    <a:lnT>
                      <a:noFill/>
                    </a:lnT>
                    <a:lnB w="12700" cap="flat" cmpd="sng" algn="ctr">
                      <a:solidFill>
                        <a:srgbClr val="7F7F7F"/>
                      </a:solidFill>
                      <a:prstDash val="solid"/>
                      <a:round/>
                      <a:headEnd type="none" w="med" len="med"/>
                      <a:tailEnd type="none" w="med" len="med"/>
                    </a:lnB>
                    <a:solidFill>
                      <a:srgbClr val="E7F6FF"/>
                    </a:solidFill>
                  </a:tcPr>
                </a:tc>
                <a:tc>
                  <a:txBody>
                    <a:bodyPr/>
                    <a:lstStyle/>
                    <a:p>
                      <a:pPr algn="just"/>
                      <a:r>
                        <a:rPr lang="en-US" sz="800" kern="10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rPr>
                        <a:t>((providing automated feedback on incorrect ideas about the liquid state in Box B)) </a:t>
                      </a:r>
                      <a:endParaRPr lang="zh-CN" sz="8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50165" marR="50165" marT="9525" marB="0">
                    <a:lnL w="12700" cap="flat" cmpd="sng" algn="ctr">
                      <a:solidFill>
                        <a:srgbClr val="000000"/>
                      </a:solidFill>
                      <a:prstDash val="solid"/>
                      <a:round/>
                      <a:headEnd type="none" w="med" len="med"/>
                      <a:tailEnd type="none" w="med" len="med"/>
                    </a:lnL>
                    <a:lnR>
                      <a:noFill/>
                    </a:lnR>
                    <a:lnT>
                      <a:noFill/>
                    </a:lnT>
                    <a:lnB w="12700" cap="flat" cmpd="sng" algn="ctr">
                      <a:solidFill>
                        <a:srgbClr val="7F7F7F"/>
                      </a:solidFill>
                      <a:prstDash val="solid"/>
                      <a:round/>
                      <a:headEnd type="none" w="med" len="med"/>
                      <a:tailEnd type="none" w="med" len="med"/>
                    </a:lnB>
                    <a:solidFill>
                      <a:srgbClr val="E7F6FF"/>
                    </a:solidFill>
                  </a:tcPr>
                </a:tc>
                <a:extLst>
                  <a:ext uri="{0D108BD9-81ED-4DB2-BD59-A6C34878D82A}">
                    <a16:rowId xmlns:a16="http://schemas.microsoft.com/office/drawing/2014/main" val="3958041840"/>
                  </a:ext>
                </a:extLst>
              </a:tr>
              <a:tr h="186690">
                <a:tc>
                  <a:txBody>
                    <a:bodyPr/>
                    <a:lstStyle/>
                    <a:p>
                      <a:pPr algn="just"/>
                      <a:r>
                        <a:rPr lang="en-US" sz="800" kern="100">
                          <a:effectLst/>
                          <a:latin typeface="Times New Roman" panose="02020603050405020304" pitchFamily="18" charset="0"/>
                          <a:ea typeface="等线" panose="02010600030101010101" pitchFamily="2" charset="-122"/>
                          <a:cs typeface="Times New Roman" panose="02020603050405020304" pitchFamily="18" charset="0"/>
                        </a:rPr>
                        <a:t>Student1:</a:t>
                      </a:r>
                      <a:endParaRPr lang="zh-CN" sz="8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50165" marR="50165" marT="9525" marB="0">
                    <a:lnL>
                      <a:noFill/>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a:noFill/>
                    </a:lnB>
                  </a:tcPr>
                </a:tc>
                <a:tc>
                  <a:txBody>
                    <a:bodyPr/>
                    <a:lstStyle/>
                    <a:p>
                      <a:pPr algn="just"/>
                      <a:r>
                        <a:rPr lang="en-US" sz="800" kern="100">
                          <a:effectLst/>
                          <a:latin typeface="Times New Roman" panose="02020603050405020304" pitchFamily="18" charset="0"/>
                          <a:ea typeface="等线" panose="02010600030101010101" pitchFamily="2" charset="-122"/>
                          <a:cs typeface="Times New Roman" panose="02020603050405020304" pitchFamily="18" charset="0"/>
                        </a:rPr>
                        <a:t>((reading textual feedback)) “Nice try, but Box B has some incorrect ideas…”</a:t>
                      </a:r>
                      <a:endParaRPr lang="zh-CN" sz="8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50165" marR="50165" marT="9525" marB="0">
                    <a:lnL w="12700" cap="flat" cmpd="sng" algn="ctr">
                      <a:solidFill>
                        <a:srgbClr val="7F7F7F"/>
                      </a:solidFill>
                      <a:prstDash val="solid"/>
                      <a:round/>
                      <a:headEnd type="none" w="med" len="med"/>
                      <a:tailEnd type="none" w="med" len="med"/>
                    </a:lnL>
                    <a:lnR>
                      <a:noFill/>
                    </a:lnR>
                    <a:lnT w="12700" cap="flat" cmpd="sng" algn="ctr">
                      <a:solidFill>
                        <a:srgbClr val="7F7F7F"/>
                      </a:solidFill>
                      <a:prstDash val="solid"/>
                      <a:round/>
                      <a:headEnd type="none" w="med" len="med"/>
                      <a:tailEnd type="none" w="med" len="med"/>
                    </a:lnT>
                    <a:lnB>
                      <a:noFill/>
                    </a:lnB>
                  </a:tcPr>
                </a:tc>
                <a:extLst>
                  <a:ext uri="{0D108BD9-81ED-4DB2-BD59-A6C34878D82A}">
                    <a16:rowId xmlns:a16="http://schemas.microsoft.com/office/drawing/2014/main" val="2474330919"/>
                  </a:ext>
                </a:extLst>
              </a:tr>
              <a:tr h="93345">
                <a:tc>
                  <a:txBody>
                    <a:bodyPr/>
                    <a:lstStyle/>
                    <a:p>
                      <a:pPr algn="just"/>
                      <a:r>
                        <a:rPr lang="en-US" sz="800" kern="10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rPr>
                        <a:t>Student2:</a:t>
                      </a:r>
                      <a:endParaRPr lang="zh-CN" sz="8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50165" marR="50165" marT="9525" marB="0">
                    <a:lnL>
                      <a:noFill/>
                    </a:lnL>
                    <a:lnR w="12700" cap="flat" cmpd="sng" algn="ctr">
                      <a:solidFill>
                        <a:srgbClr val="7F7F7F"/>
                      </a:solidFill>
                      <a:prstDash val="solid"/>
                      <a:round/>
                      <a:headEnd type="none" w="med" len="med"/>
                      <a:tailEnd type="none" w="med" len="med"/>
                    </a:lnR>
                    <a:lnT>
                      <a:noFill/>
                    </a:lnT>
                    <a:lnB>
                      <a:noFill/>
                    </a:lnB>
                    <a:solidFill>
                      <a:srgbClr val="EFEBE5"/>
                    </a:solidFill>
                  </a:tcPr>
                </a:tc>
                <a:tc>
                  <a:txBody>
                    <a:bodyPr/>
                    <a:lstStyle/>
                    <a:p>
                      <a:pPr algn="just"/>
                      <a:r>
                        <a:rPr lang="en-US" sz="800" kern="10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rPr>
                        <a:t>What?! [inaudible] ((clicks play video))</a:t>
                      </a:r>
                      <a:endParaRPr lang="zh-CN" sz="8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50165" marR="50165" marT="9525" marB="0">
                    <a:lnL w="12700" cap="flat" cmpd="sng" algn="ctr">
                      <a:solidFill>
                        <a:srgbClr val="7F7F7F"/>
                      </a:solidFill>
                      <a:prstDash val="solid"/>
                      <a:round/>
                      <a:headEnd type="none" w="med" len="med"/>
                      <a:tailEnd type="none" w="med" len="med"/>
                    </a:lnL>
                    <a:lnR>
                      <a:noFill/>
                    </a:lnR>
                    <a:lnT>
                      <a:noFill/>
                    </a:lnT>
                    <a:lnB>
                      <a:noFill/>
                    </a:lnB>
                    <a:solidFill>
                      <a:srgbClr val="EFEBE5"/>
                    </a:solidFill>
                  </a:tcPr>
                </a:tc>
                <a:extLst>
                  <a:ext uri="{0D108BD9-81ED-4DB2-BD59-A6C34878D82A}">
                    <a16:rowId xmlns:a16="http://schemas.microsoft.com/office/drawing/2014/main" val="1251254248"/>
                  </a:ext>
                </a:extLst>
              </a:tr>
              <a:tr h="93345">
                <a:tc>
                  <a:txBody>
                    <a:bodyPr/>
                    <a:lstStyle/>
                    <a:p>
                      <a:pPr algn="just"/>
                      <a:r>
                        <a:rPr lang="en-US" sz="800" kern="10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rPr>
                        <a:t>Computer:</a:t>
                      </a:r>
                      <a:endParaRPr lang="zh-CN" sz="8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50165" marR="50165" marT="9525" marB="0">
                    <a:lnL>
                      <a:noFill/>
                    </a:lnL>
                    <a:lnR w="12700" cap="flat" cmpd="sng" algn="ctr">
                      <a:solidFill>
                        <a:srgbClr val="7F7F7F"/>
                      </a:solidFill>
                      <a:prstDash val="solid"/>
                      <a:round/>
                      <a:headEnd type="none" w="med" len="med"/>
                      <a:tailEnd type="none" w="med" len="med"/>
                    </a:lnR>
                    <a:lnT>
                      <a:noFill/>
                    </a:lnT>
                    <a:lnB>
                      <a:noFill/>
                    </a:lnB>
                    <a:solidFill>
                      <a:srgbClr val="E7F6FF"/>
                    </a:solidFill>
                  </a:tcPr>
                </a:tc>
                <a:tc>
                  <a:txBody>
                    <a:bodyPr/>
                    <a:lstStyle/>
                    <a:p>
                      <a:pPr algn="just"/>
                      <a:r>
                        <a:rPr lang="en-US" sz="800" kern="10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rPr>
                        <a:t>((video visualizing how water molecules behave in solid)) </a:t>
                      </a:r>
                      <a:endParaRPr lang="zh-CN" sz="8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50165" marR="50165" marT="9525" marB="0">
                    <a:lnL w="12700" cap="flat" cmpd="sng" algn="ctr">
                      <a:solidFill>
                        <a:srgbClr val="7F7F7F"/>
                      </a:solidFill>
                      <a:prstDash val="solid"/>
                      <a:round/>
                      <a:headEnd type="none" w="med" len="med"/>
                      <a:tailEnd type="none" w="med" len="med"/>
                    </a:lnL>
                    <a:lnR>
                      <a:noFill/>
                    </a:lnR>
                    <a:lnT>
                      <a:noFill/>
                    </a:lnT>
                    <a:lnB>
                      <a:noFill/>
                    </a:lnB>
                    <a:solidFill>
                      <a:srgbClr val="E7F6FF"/>
                    </a:solidFill>
                  </a:tcPr>
                </a:tc>
                <a:extLst>
                  <a:ext uri="{0D108BD9-81ED-4DB2-BD59-A6C34878D82A}">
                    <a16:rowId xmlns:a16="http://schemas.microsoft.com/office/drawing/2014/main" val="1140138380"/>
                  </a:ext>
                </a:extLst>
              </a:tr>
              <a:tr h="186690">
                <a:tc>
                  <a:txBody>
                    <a:bodyPr/>
                    <a:lstStyle/>
                    <a:p>
                      <a:pPr algn="just"/>
                      <a:r>
                        <a:rPr lang="en-US" sz="800" kern="10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rPr>
                        <a:t>Student2:</a:t>
                      </a:r>
                      <a:endParaRPr lang="zh-CN" sz="8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50165" marR="50165" marT="9525" marB="0">
                    <a:lnL>
                      <a:noFill/>
                    </a:lnL>
                    <a:lnR w="12700" cap="flat" cmpd="sng" algn="ctr">
                      <a:solidFill>
                        <a:srgbClr val="7F7F7F"/>
                      </a:solidFill>
                      <a:prstDash val="solid"/>
                      <a:round/>
                      <a:headEnd type="none" w="med" len="med"/>
                      <a:tailEnd type="none" w="med" len="med"/>
                    </a:lnR>
                    <a:lnT>
                      <a:noFill/>
                    </a:lnT>
                    <a:lnB>
                      <a:noFill/>
                    </a:lnB>
                    <a:solidFill>
                      <a:srgbClr val="EFEBE5"/>
                    </a:solidFill>
                  </a:tcPr>
                </a:tc>
                <a:tc>
                  <a:txBody>
                    <a:bodyPr/>
                    <a:lstStyle/>
                    <a:p>
                      <a:pPr algn="just"/>
                      <a:r>
                        <a:rPr lang="en-US" sz="800" kern="10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rPr>
                        <a:t>Oh you didn’t hear nothing. ((holds shirt over own mouth)) ((looks at S1))</a:t>
                      </a:r>
                      <a:endParaRPr lang="zh-CN" sz="8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50165" marR="50165" marT="9525" marB="0">
                    <a:lnL w="12700" cap="flat" cmpd="sng" algn="ctr">
                      <a:solidFill>
                        <a:srgbClr val="7F7F7F"/>
                      </a:solidFill>
                      <a:prstDash val="solid"/>
                      <a:round/>
                      <a:headEnd type="none" w="med" len="med"/>
                      <a:tailEnd type="none" w="med" len="med"/>
                    </a:lnL>
                    <a:lnR>
                      <a:noFill/>
                    </a:lnR>
                    <a:lnT>
                      <a:noFill/>
                    </a:lnT>
                    <a:lnB>
                      <a:noFill/>
                    </a:lnB>
                    <a:solidFill>
                      <a:srgbClr val="EFEBE5"/>
                    </a:solidFill>
                  </a:tcPr>
                </a:tc>
                <a:extLst>
                  <a:ext uri="{0D108BD9-81ED-4DB2-BD59-A6C34878D82A}">
                    <a16:rowId xmlns:a16="http://schemas.microsoft.com/office/drawing/2014/main" val="4235207523"/>
                  </a:ext>
                </a:extLst>
              </a:tr>
              <a:tr h="37465">
                <a:tc>
                  <a:txBody>
                    <a:bodyPr/>
                    <a:lstStyle/>
                    <a:p>
                      <a:pPr algn="just"/>
                      <a:r>
                        <a:rPr lang="en-US" sz="800" kern="10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rPr>
                        <a:t>Computer:</a:t>
                      </a:r>
                      <a:endParaRPr lang="zh-CN" sz="8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50165" marR="50165" marT="9525" marB="0">
                    <a:lnL>
                      <a:noFill/>
                    </a:lnL>
                    <a:lnR w="12700" cap="flat" cmpd="sng" algn="ctr">
                      <a:solidFill>
                        <a:srgbClr val="7F7F7F"/>
                      </a:solidFill>
                      <a:prstDash val="solid"/>
                      <a:round/>
                      <a:headEnd type="none" w="med" len="med"/>
                      <a:tailEnd type="none" w="med" len="med"/>
                    </a:lnR>
                    <a:lnT>
                      <a:noFill/>
                    </a:lnT>
                    <a:lnB>
                      <a:noFill/>
                    </a:lnB>
                    <a:solidFill>
                      <a:srgbClr val="E7F6FF"/>
                    </a:solidFill>
                  </a:tcPr>
                </a:tc>
                <a:tc>
                  <a:txBody>
                    <a:bodyPr/>
                    <a:lstStyle/>
                    <a:p>
                      <a:pPr algn="just"/>
                      <a:r>
                        <a:rPr lang="en-US" sz="800" kern="10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rPr>
                        <a:t>((video visualizing how water molecules behave in liquid))</a:t>
                      </a:r>
                      <a:endParaRPr lang="zh-CN" sz="8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50165" marR="50165" marT="9525" marB="0">
                    <a:lnL w="12700" cap="flat" cmpd="sng" algn="ctr">
                      <a:solidFill>
                        <a:srgbClr val="7F7F7F"/>
                      </a:solidFill>
                      <a:prstDash val="solid"/>
                      <a:round/>
                      <a:headEnd type="none" w="med" len="med"/>
                      <a:tailEnd type="none" w="med" len="med"/>
                    </a:lnL>
                    <a:lnR>
                      <a:noFill/>
                    </a:lnR>
                    <a:lnT>
                      <a:noFill/>
                    </a:lnT>
                    <a:lnB>
                      <a:noFill/>
                    </a:lnB>
                    <a:solidFill>
                      <a:srgbClr val="E7F6FF"/>
                    </a:solidFill>
                  </a:tcPr>
                </a:tc>
                <a:extLst>
                  <a:ext uri="{0D108BD9-81ED-4DB2-BD59-A6C34878D82A}">
                    <a16:rowId xmlns:a16="http://schemas.microsoft.com/office/drawing/2014/main" val="3136329081"/>
                  </a:ext>
                </a:extLst>
              </a:tr>
              <a:tr h="93345">
                <a:tc>
                  <a:txBody>
                    <a:bodyPr/>
                    <a:lstStyle/>
                    <a:p>
                      <a:pPr algn="just"/>
                      <a:r>
                        <a:rPr lang="en-US" sz="800" kern="100">
                          <a:effectLst/>
                          <a:latin typeface="Times New Roman" panose="02020603050405020304" pitchFamily="18" charset="0"/>
                          <a:ea typeface="等线" panose="02010600030101010101" pitchFamily="2" charset="-122"/>
                          <a:cs typeface="Times New Roman" panose="02020603050405020304" pitchFamily="18" charset="0"/>
                        </a:rPr>
                        <a:t>Student1:</a:t>
                      </a:r>
                      <a:endParaRPr lang="zh-CN" sz="8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50165" marR="50165" marT="9525" marB="0">
                    <a:lnL>
                      <a:noFill/>
                    </a:lnL>
                    <a:lnR w="12700" cap="flat" cmpd="sng" algn="ctr">
                      <a:solidFill>
                        <a:srgbClr val="7F7F7F"/>
                      </a:solidFill>
                      <a:prstDash val="solid"/>
                      <a:round/>
                      <a:headEnd type="none" w="med" len="med"/>
                      <a:tailEnd type="none" w="med" len="med"/>
                    </a:lnR>
                    <a:lnT>
                      <a:noFill/>
                    </a:lnT>
                    <a:lnB>
                      <a:noFill/>
                    </a:lnB>
                  </a:tcPr>
                </a:tc>
                <a:tc>
                  <a:txBody>
                    <a:bodyPr/>
                    <a:lstStyle/>
                    <a:p>
                      <a:pPr algn="just"/>
                      <a:r>
                        <a:rPr lang="en-US" sz="800" kern="100">
                          <a:effectLst/>
                          <a:latin typeface="Times New Roman" panose="02020603050405020304" pitchFamily="18" charset="0"/>
                          <a:ea typeface="等线" panose="02010600030101010101" pitchFamily="2" charset="-122"/>
                          <a:cs typeface="Times New Roman" panose="02020603050405020304" pitchFamily="18" charset="0"/>
                        </a:rPr>
                        <a:t>Dude that potty mouth has to go. ((placing hand on S2’s shoulder))</a:t>
                      </a:r>
                      <a:endParaRPr lang="zh-CN" sz="8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50165" marR="50165" marT="9525" marB="0">
                    <a:lnL w="12700" cap="flat" cmpd="sng" algn="ctr">
                      <a:solidFill>
                        <a:srgbClr val="7F7F7F"/>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052458733"/>
                  </a:ext>
                </a:extLst>
              </a:tr>
              <a:tr h="93345">
                <a:tc>
                  <a:txBody>
                    <a:bodyPr/>
                    <a:lstStyle/>
                    <a:p>
                      <a:pPr algn="just"/>
                      <a:r>
                        <a:rPr lang="en-US" sz="800" kern="10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rPr>
                        <a:t>Student2:</a:t>
                      </a:r>
                      <a:endParaRPr lang="zh-CN" sz="8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50165" marR="50165" marT="9525" marB="0">
                    <a:lnL>
                      <a:noFill/>
                    </a:lnL>
                    <a:lnR w="12700" cap="flat" cmpd="sng" algn="ctr">
                      <a:solidFill>
                        <a:srgbClr val="7F7F7F"/>
                      </a:solidFill>
                      <a:prstDash val="solid"/>
                      <a:round/>
                      <a:headEnd type="none" w="med" len="med"/>
                      <a:tailEnd type="none" w="med" len="med"/>
                    </a:lnR>
                    <a:lnT>
                      <a:noFill/>
                    </a:lnT>
                    <a:lnB>
                      <a:noFill/>
                    </a:lnB>
                    <a:solidFill>
                      <a:srgbClr val="EFEBE5"/>
                    </a:solidFill>
                  </a:tcPr>
                </a:tc>
                <a:tc>
                  <a:txBody>
                    <a:bodyPr/>
                    <a:lstStyle/>
                    <a:p>
                      <a:pPr algn="just"/>
                      <a:r>
                        <a:rPr lang="en-US" sz="800" kern="10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rPr>
                        <a:t>I didn’t mean to. I just got super mad. ((clicks the x to exit the feedback))</a:t>
                      </a:r>
                      <a:endParaRPr lang="zh-CN" sz="8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50165" marR="50165" marT="9525" marB="0">
                    <a:lnL w="12700" cap="flat" cmpd="sng" algn="ctr">
                      <a:solidFill>
                        <a:srgbClr val="7F7F7F"/>
                      </a:solidFill>
                      <a:prstDash val="solid"/>
                      <a:round/>
                      <a:headEnd type="none" w="med" len="med"/>
                      <a:tailEnd type="none" w="med" len="med"/>
                    </a:lnL>
                    <a:lnR>
                      <a:noFill/>
                    </a:lnR>
                    <a:lnT>
                      <a:noFill/>
                    </a:lnT>
                    <a:lnB>
                      <a:noFill/>
                    </a:lnB>
                    <a:solidFill>
                      <a:srgbClr val="EFEBE5"/>
                    </a:solidFill>
                  </a:tcPr>
                </a:tc>
                <a:extLst>
                  <a:ext uri="{0D108BD9-81ED-4DB2-BD59-A6C34878D82A}">
                    <a16:rowId xmlns:a16="http://schemas.microsoft.com/office/drawing/2014/main" val="3157713818"/>
                  </a:ext>
                </a:extLst>
              </a:tr>
              <a:tr h="93345">
                <a:tc>
                  <a:txBody>
                    <a:bodyPr/>
                    <a:lstStyle/>
                    <a:p>
                      <a:pPr algn="just"/>
                      <a:r>
                        <a:rPr lang="en-US" sz="800" kern="10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rPr>
                        <a:t>Computer:</a:t>
                      </a:r>
                      <a:endParaRPr lang="zh-CN" sz="8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50165" marR="50165" marT="9525" marB="0">
                    <a:lnL>
                      <a:noFill/>
                    </a:lnL>
                    <a:lnR w="12700" cap="flat" cmpd="sng" algn="ctr">
                      <a:solidFill>
                        <a:srgbClr val="7F7F7F"/>
                      </a:solidFill>
                      <a:prstDash val="solid"/>
                      <a:round/>
                      <a:headEnd type="none" w="med" len="med"/>
                      <a:tailEnd type="none" w="med" len="med"/>
                    </a:lnR>
                    <a:lnT>
                      <a:noFill/>
                    </a:lnT>
                    <a:lnB>
                      <a:noFill/>
                    </a:lnB>
                    <a:solidFill>
                      <a:srgbClr val="E7F6FF"/>
                    </a:solidFill>
                  </a:tcPr>
                </a:tc>
                <a:tc>
                  <a:txBody>
                    <a:bodyPr/>
                    <a:lstStyle/>
                    <a:p>
                      <a:pPr algn="just"/>
                      <a:r>
                        <a:rPr lang="en-US" sz="800" kern="10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rPr>
                        <a:t>((showing that they lost one life))</a:t>
                      </a:r>
                      <a:endParaRPr lang="zh-CN" sz="8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50165" marR="50165" marT="9525" marB="0">
                    <a:lnL w="12700" cap="flat" cmpd="sng" algn="ctr">
                      <a:solidFill>
                        <a:srgbClr val="7F7F7F"/>
                      </a:solidFill>
                      <a:prstDash val="solid"/>
                      <a:round/>
                      <a:headEnd type="none" w="med" len="med"/>
                      <a:tailEnd type="none" w="med" len="med"/>
                    </a:lnL>
                    <a:lnR>
                      <a:noFill/>
                    </a:lnR>
                    <a:lnT>
                      <a:noFill/>
                    </a:lnT>
                    <a:lnB>
                      <a:noFill/>
                    </a:lnB>
                    <a:solidFill>
                      <a:srgbClr val="E7F6FF"/>
                    </a:solidFill>
                  </a:tcPr>
                </a:tc>
                <a:extLst>
                  <a:ext uri="{0D108BD9-81ED-4DB2-BD59-A6C34878D82A}">
                    <a16:rowId xmlns:a16="http://schemas.microsoft.com/office/drawing/2014/main" val="337038253"/>
                  </a:ext>
                </a:extLst>
              </a:tr>
              <a:tr h="93345">
                <a:tc>
                  <a:txBody>
                    <a:bodyPr/>
                    <a:lstStyle/>
                    <a:p>
                      <a:pPr algn="just"/>
                      <a:r>
                        <a:rPr lang="en-US" sz="800" kern="100">
                          <a:effectLst/>
                          <a:latin typeface="Times New Roman" panose="02020603050405020304" pitchFamily="18" charset="0"/>
                          <a:ea typeface="等线" panose="02010600030101010101" pitchFamily="2" charset="-122"/>
                          <a:cs typeface="Times New Roman" panose="02020603050405020304" pitchFamily="18" charset="0"/>
                        </a:rPr>
                        <a:t>Student1:</a:t>
                      </a:r>
                      <a:endParaRPr lang="zh-CN" sz="8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50165" marR="50165" marT="9525" marB="0">
                    <a:lnL>
                      <a:noFill/>
                    </a:lnL>
                    <a:lnR w="12700" cap="flat" cmpd="sng" algn="ctr">
                      <a:solidFill>
                        <a:srgbClr val="7F7F7F"/>
                      </a:solidFill>
                      <a:prstDash val="solid"/>
                      <a:round/>
                      <a:headEnd type="none" w="med" len="med"/>
                      <a:tailEnd type="none" w="med" len="med"/>
                    </a:lnR>
                    <a:lnT>
                      <a:noFill/>
                    </a:lnT>
                    <a:lnB>
                      <a:noFill/>
                    </a:lnB>
                  </a:tcPr>
                </a:tc>
                <a:tc>
                  <a:txBody>
                    <a:bodyPr/>
                    <a:lstStyle/>
                    <a:p>
                      <a:pPr algn="just"/>
                      <a:r>
                        <a:rPr lang="en-US" sz="800" kern="100">
                          <a:effectLst/>
                          <a:latin typeface="Times New Roman" panose="02020603050405020304" pitchFamily="18" charset="0"/>
                          <a:ea typeface="等线" panose="02010600030101010101" pitchFamily="2" charset="-122"/>
                          <a:cs typeface="Times New Roman" panose="02020603050405020304" pitchFamily="18" charset="0"/>
                        </a:rPr>
                        <a:t>We lost a life because of you man.</a:t>
                      </a:r>
                      <a:endParaRPr lang="zh-CN" sz="8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50165" marR="50165" marT="9525" marB="0">
                    <a:lnL w="12700" cap="flat" cmpd="sng" algn="ctr">
                      <a:solidFill>
                        <a:srgbClr val="7F7F7F"/>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402742829"/>
                  </a:ext>
                </a:extLst>
              </a:tr>
              <a:tr h="93345">
                <a:tc>
                  <a:txBody>
                    <a:bodyPr/>
                    <a:lstStyle/>
                    <a:p>
                      <a:pPr algn="just"/>
                      <a:r>
                        <a:rPr lang="en-US" sz="800" kern="10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rPr>
                        <a:t>Student2:</a:t>
                      </a:r>
                      <a:endParaRPr lang="zh-CN" sz="800" kern="100">
                        <a:effectLst/>
                        <a:latin typeface="Times New Roman" panose="02020603050405020304" pitchFamily="18" charset="0"/>
                        <a:ea typeface="等线" panose="02010600030101010101" pitchFamily="2" charset="-122"/>
                        <a:cs typeface="Times New Roman" panose="02020603050405020304" pitchFamily="18" charset="0"/>
                      </a:endParaRPr>
                    </a:p>
                  </a:txBody>
                  <a:tcPr marL="50165" marR="50165" marT="9525" marB="0">
                    <a:lnL>
                      <a:noFill/>
                    </a:lnL>
                    <a:lnR w="12700" cap="flat" cmpd="sng" algn="ctr">
                      <a:solidFill>
                        <a:srgbClr val="7F7F7F"/>
                      </a:solidFill>
                      <a:prstDash val="solid"/>
                      <a:round/>
                      <a:headEnd type="none" w="med" len="med"/>
                      <a:tailEnd type="none" w="med" len="med"/>
                    </a:lnR>
                    <a:lnT>
                      <a:noFill/>
                    </a:lnT>
                    <a:lnB>
                      <a:noFill/>
                    </a:lnB>
                    <a:solidFill>
                      <a:srgbClr val="EFEBE5"/>
                    </a:solidFill>
                  </a:tcPr>
                </a:tc>
                <a:tc>
                  <a:txBody>
                    <a:bodyPr/>
                    <a:lstStyle/>
                    <a:p>
                      <a:pPr algn="just"/>
                      <a:r>
                        <a:rPr lang="en-US" sz="800" kern="100"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rPr>
                        <a:t>Alright you do it [Student 1 name]. ((Relinquishes control mouse))</a:t>
                      </a:r>
                      <a:endParaRPr lang="zh-CN" sz="800" kern="100" dirty="0">
                        <a:effectLst/>
                        <a:latin typeface="Times New Roman" panose="02020603050405020304" pitchFamily="18" charset="0"/>
                        <a:ea typeface="等线" panose="02010600030101010101" pitchFamily="2" charset="-122"/>
                        <a:cs typeface="Times New Roman" panose="02020603050405020304" pitchFamily="18" charset="0"/>
                      </a:endParaRPr>
                    </a:p>
                  </a:txBody>
                  <a:tcPr marL="50165" marR="50165" marT="9525" marB="0">
                    <a:lnL w="12700" cap="flat" cmpd="sng" algn="ctr">
                      <a:solidFill>
                        <a:srgbClr val="7F7F7F"/>
                      </a:solidFill>
                      <a:prstDash val="solid"/>
                      <a:round/>
                      <a:headEnd type="none" w="med" len="med"/>
                      <a:tailEnd type="none" w="med" len="med"/>
                    </a:lnL>
                    <a:lnR>
                      <a:noFill/>
                    </a:lnR>
                    <a:lnT>
                      <a:noFill/>
                    </a:lnT>
                    <a:lnB>
                      <a:noFill/>
                    </a:lnB>
                    <a:solidFill>
                      <a:srgbClr val="EFEBE5"/>
                    </a:solidFill>
                  </a:tcPr>
                </a:tc>
                <a:extLst>
                  <a:ext uri="{0D108BD9-81ED-4DB2-BD59-A6C34878D82A}">
                    <a16:rowId xmlns:a16="http://schemas.microsoft.com/office/drawing/2014/main" val="600549503"/>
                  </a:ext>
                </a:extLst>
              </a:tr>
            </a:tbl>
          </a:graphicData>
        </a:graphic>
      </p:graphicFrame>
    </p:spTree>
    <p:extLst>
      <p:ext uri="{BB962C8B-B14F-4D97-AF65-F5344CB8AC3E}">
        <p14:creationId xmlns:p14="http://schemas.microsoft.com/office/powerpoint/2010/main" val="3197023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Academic Literature 16x9">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TF03431380.potx" id="{B573BD99-E105-4D2A-964B-B901A176567A}" vid="{B1D363B9-18DE-4874-9E2B-FD69B5C6548D}"/>
    </a:ext>
  </a:extLst>
</a:theme>
</file>

<file path=ppt/theme/theme2.xml><?xml version="1.0" encoding="utf-8"?>
<a:theme xmlns:a="http://schemas.openxmlformats.org/drawingml/2006/main" name="Office Them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APDescription xmlns="4873beb7-5857-4685-be1f-d57550cc96cc" xsi:nil="true"/>
    <AssetExpire xmlns="4873beb7-5857-4685-be1f-d57550cc96cc">2029-01-01T08:00:00+00:00</AssetExpire>
    <CampaignTagsTaxHTField0 xmlns="4873beb7-5857-4685-be1f-d57550cc96cc">
      <Terms xmlns="http://schemas.microsoft.com/office/infopath/2007/PartnerControls"/>
    </CampaignTagsTaxHTField0>
    <IntlLangReviewDate xmlns="4873beb7-5857-4685-be1f-d57550cc96cc" xsi:nil="true"/>
    <TPFriendlyName xmlns="4873beb7-5857-4685-be1f-d57550cc96cc" xsi:nil="true"/>
    <IntlLangReview xmlns="4873beb7-5857-4685-be1f-d57550cc96cc">false</IntlLangReview>
    <LocLastLocAttemptVersionLookup xmlns="4873beb7-5857-4685-be1f-d57550cc96cc">855024</LocLastLocAttemptVersionLookup>
    <PolicheckWords xmlns="4873beb7-5857-4685-be1f-d57550cc96cc" xsi:nil="true"/>
    <SubmitterId xmlns="4873beb7-5857-4685-be1f-d57550cc96cc" xsi:nil="true"/>
    <AcquiredFrom xmlns="4873beb7-5857-4685-be1f-d57550cc96cc">Internal MS</AcquiredFrom>
    <EditorialStatus xmlns="4873beb7-5857-4685-be1f-d57550cc96cc">Complete</EditorialStatus>
    <Markets xmlns="4873beb7-5857-4685-be1f-d57550cc96cc"/>
    <OriginAsset xmlns="4873beb7-5857-4685-be1f-d57550cc96cc" xsi:nil="true"/>
    <AssetStart xmlns="4873beb7-5857-4685-be1f-d57550cc96cc">2012-08-31T08:50:00+00:00</AssetStart>
    <FriendlyTitle xmlns="4873beb7-5857-4685-be1f-d57550cc96cc" xsi:nil="true"/>
    <MarketSpecific xmlns="4873beb7-5857-4685-be1f-d57550cc96cc">false</MarketSpecific>
    <TPNamespace xmlns="4873beb7-5857-4685-be1f-d57550cc96cc" xsi:nil="true"/>
    <PublishStatusLookup xmlns="4873beb7-5857-4685-be1f-d57550cc96cc">
      <Value>1616423</Value>
    </PublishStatusLookup>
    <APAuthor xmlns="4873beb7-5857-4685-be1f-d57550cc96cc">
      <UserInfo>
        <DisplayName>REDMOND\kristaa</DisplayName>
        <AccountId>136</AccountId>
        <AccountType/>
      </UserInfo>
    </APAuthor>
    <TPCommandLine xmlns="4873beb7-5857-4685-be1f-d57550cc96cc" xsi:nil="true"/>
    <IntlLangReviewer xmlns="4873beb7-5857-4685-be1f-d57550cc96cc" xsi:nil="true"/>
    <OpenTemplate xmlns="4873beb7-5857-4685-be1f-d57550cc96cc">true</OpenTemplate>
    <CSXSubmissionDate xmlns="4873beb7-5857-4685-be1f-d57550cc96cc" xsi:nil="true"/>
    <TaxCatchAll xmlns="4873beb7-5857-4685-be1f-d57550cc96cc"/>
    <Manager xmlns="4873beb7-5857-4685-be1f-d57550cc96cc" xsi:nil="true"/>
    <NumericId xmlns="4873beb7-5857-4685-be1f-d57550cc96cc" xsi:nil="true"/>
    <ParentAssetId xmlns="4873beb7-5857-4685-be1f-d57550cc96cc" xsi:nil="true"/>
    <OriginalSourceMarket xmlns="4873beb7-5857-4685-be1f-d57550cc96cc" xsi:nil="true"/>
    <ApprovalStatus xmlns="4873beb7-5857-4685-be1f-d57550cc96cc">InProgress</ApprovalStatus>
    <TPComponent xmlns="4873beb7-5857-4685-be1f-d57550cc96cc" xsi:nil="true"/>
    <EditorialTags xmlns="4873beb7-5857-4685-be1f-d57550cc96cc" xsi:nil="true"/>
    <TPExecutable xmlns="4873beb7-5857-4685-be1f-d57550cc96cc" xsi:nil="true"/>
    <TPLaunchHelpLink xmlns="4873beb7-5857-4685-be1f-d57550cc96cc" xsi:nil="true"/>
    <LocComments xmlns="4873beb7-5857-4685-be1f-d57550cc96cc" xsi:nil="true"/>
    <LocRecommendedHandoff xmlns="4873beb7-5857-4685-be1f-d57550cc96cc" xsi:nil="true"/>
    <SourceTitle xmlns="4873beb7-5857-4685-be1f-d57550cc96cc" xsi:nil="true"/>
    <CSXUpdate xmlns="4873beb7-5857-4685-be1f-d57550cc96cc">false</CSXUpdate>
    <IntlLocPriority xmlns="4873beb7-5857-4685-be1f-d57550cc96cc" xsi:nil="true"/>
    <UAProjectedTotalWords xmlns="4873beb7-5857-4685-be1f-d57550cc96cc" xsi:nil="true"/>
    <AssetType xmlns="4873beb7-5857-4685-be1f-d57550cc96cc">TP</AssetType>
    <MachineTranslated xmlns="4873beb7-5857-4685-be1f-d57550cc96cc">false</MachineTranslated>
    <OutputCachingOn xmlns="4873beb7-5857-4685-be1f-d57550cc96cc">false</OutputCachingOn>
    <TemplateStatus xmlns="4873beb7-5857-4685-be1f-d57550cc96cc">Complete</TemplateStatus>
    <IsSearchable xmlns="4873beb7-5857-4685-be1f-d57550cc96cc">true</IsSearchable>
    <ContentItem xmlns="4873beb7-5857-4685-be1f-d57550cc96cc" xsi:nil="true"/>
    <HandoffToMSDN xmlns="4873beb7-5857-4685-be1f-d57550cc96cc" xsi:nil="true"/>
    <ShowIn xmlns="4873beb7-5857-4685-be1f-d57550cc96cc">Show everywhere</ShowIn>
    <ThumbnailAssetId xmlns="4873beb7-5857-4685-be1f-d57550cc96cc" xsi:nil="true"/>
    <UALocComments xmlns="4873beb7-5857-4685-be1f-d57550cc96cc" xsi:nil="true"/>
    <UALocRecommendation xmlns="4873beb7-5857-4685-be1f-d57550cc96cc">Localize</UALocRecommendation>
    <LastModifiedDateTime xmlns="4873beb7-5857-4685-be1f-d57550cc96cc" xsi:nil="true"/>
    <LegacyData xmlns="4873beb7-5857-4685-be1f-d57550cc96cc" xsi:nil="true"/>
    <LocManualTestRequired xmlns="4873beb7-5857-4685-be1f-d57550cc96cc">false</LocManualTestRequired>
    <LocMarketGroupTiers2 xmlns="4873beb7-5857-4685-be1f-d57550cc96cc" xsi:nil="true"/>
    <ClipArtFilename xmlns="4873beb7-5857-4685-be1f-d57550cc96cc" xsi:nil="true"/>
    <TPApplication xmlns="4873beb7-5857-4685-be1f-d57550cc96cc" xsi:nil="true"/>
    <CSXHash xmlns="4873beb7-5857-4685-be1f-d57550cc96cc" xsi:nil="true"/>
    <DirectSourceMarket xmlns="4873beb7-5857-4685-be1f-d57550cc96cc" xsi:nil="true"/>
    <PrimaryImageGen xmlns="4873beb7-5857-4685-be1f-d57550cc96cc">true</PrimaryImageGen>
    <PlannedPubDate xmlns="4873beb7-5857-4685-be1f-d57550cc96cc" xsi:nil="true"/>
    <CSXSubmissionMarket xmlns="4873beb7-5857-4685-be1f-d57550cc96cc" xsi:nil="true"/>
    <Downloads xmlns="4873beb7-5857-4685-be1f-d57550cc96cc">0</Downloads>
    <ArtSampleDocs xmlns="4873beb7-5857-4685-be1f-d57550cc96cc" xsi:nil="true"/>
    <TrustLevel xmlns="4873beb7-5857-4685-be1f-d57550cc96cc">1 Microsoft Managed Content</TrustLevel>
    <BlockPublish xmlns="4873beb7-5857-4685-be1f-d57550cc96cc">false</BlockPublish>
    <TPLaunchHelpLinkType xmlns="4873beb7-5857-4685-be1f-d57550cc96cc">Template</TPLaunchHelpLinkType>
    <LocalizationTagsTaxHTField0 xmlns="4873beb7-5857-4685-be1f-d57550cc96cc">
      <Terms xmlns="http://schemas.microsoft.com/office/infopath/2007/PartnerControls"/>
    </LocalizationTagsTaxHTField0>
    <BusinessGroup xmlns="4873beb7-5857-4685-be1f-d57550cc96cc" xsi:nil="true"/>
    <Providers xmlns="4873beb7-5857-4685-be1f-d57550cc96cc" xsi:nil="true"/>
    <TemplateTemplateType xmlns="4873beb7-5857-4685-be1f-d57550cc96cc">PowerPoint Presentation Template</TemplateTemplateType>
    <TimesCloned xmlns="4873beb7-5857-4685-be1f-d57550cc96cc" xsi:nil="true"/>
    <TPAppVersion xmlns="4873beb7-5857-4685-be1f-d57550cc96cc" xsi:nil="true"/>
    <VoteCount xmlns="4873beb7-5857-4685-be1f-d57550cc96cc" xsi:nil="true"/>
    <AverageRating xmlns="4873beb7-5857-4685-be1f-d57550cc96cc" xsi:nil="true"/>
    <FeatureTagsTaxHTField0 xmlns="4873beb7-5857-4685-be1f-d57550cc96cc">
      <Terms xmlns="http://schemas.microsoft.com/office/infopath/2007/PartnerControls"/>
    </FeatureTagsTaxHTField0>
    <Provider xmlns="4873beb7-5857-4685-be1f-d57550cc96cc" xsi:nil="true"/>
    <UACurrentWords xmlns="4873beb7-5857-4685-be1f-d57550cc96cc" xsi:nil="true"/>
    <AssetId xmlns="4873beb7-5857-4685-be1f-d57550cc96cc">TP103431361</AssetId>
    <TPClientViewer xmlns="4873beb7-5857-4685-be1f-d57550cc96cc" xsi:nil="true"/>
    <DSATActionTaken xmlns="4873beb7-5857-4685-be1f-d57550cc96cc" xsi:nil="true"/>
    <APEditor xmlns="4873beb7-5857-4685-be1f-d57550cc96cc">
      <UserInfo>
        <DisplayName/>
        <AccountId xsi:nil="true"/>
        <AccountType/>
      </UserInfo>
    </APEditor>
    <TPInstallLocation xmlns="4873beb7-5857-4685-be1f-d57550cc96cc" xsi:nil="true"/>
    <OOCacheId xmlns="4873beb7-5857-4685-be1f-d57550cc96cc" xsi:nil="true"/>
    <IsDeleted xmlns="4873beb7-5857-4685-be1f-d57550cc96cc">false</IsDeleted>
    <PublishTargets xmlns="4873beb7-5857-4685-be1f-d57550cc96cc">OfficeOnlineVNext</PublishTargets>
    <ApprovalLog xmlns="4873beb7-5857-4685-be1f-d57550cc96cc" xsi:nil="true"/>
    <BugNumber xmlns="4873beb7-5857-4685-be1f-d57550cc96cc" xsi:nil="true"/>
    <CrawlForDependencies xmlns="4873beb7-5857-4685-be1f-d57550cc96cc">false</CrawlForDependencies>
    <InternalTagsTaxHTField0 xmlns="4873beb7-5857-4685-be1f-d57550cc96cc">
      <Terms xmlns="http://schemas.microsoft.com/office/infopath/2007/PartnerControls"/>
    </InternalTagsTaxHTField0>
    <LastHandOff xmlns="4873beb7-5857-4685-be1f-d57550cc96cc" xsi:nil="true"/>
    <Milestone xmlns="4873beb7-5857-4685-be1f-d57550cc96cc" xsi:nil="true"/>
    <OriginalRelease xmlns="4873beb7-5857-4685-be1f-d57550cc96cc">15</OriginalRelease>
    <RecommendationsModifier xmlns="4873beb7-5857-4685-be1f-d57550cc96cc" xsi:nil="true"/>
    <ScenarioTagsTaxHTField0 xmlns="4873beb7-5857-4685-be1f-d57550cc96cc">
      <Terms xmlns="http://schemas.microsoft.com/office/infopath/2007/PartnerControls"/>
    </ScenarioTagsTaxHTField0>
    <UANotes xmlns="4873beb7-5857-4685-be1f-d57550cc96cc" xsi:nil="true"/>
  </documentManagement>
</p:properties>
</file>

<file path=customXml/item2.xml><?xml version="1.0" encoding="utf-8"?>
<?mso-contentType ?>
<FormTemplates xmlns="http://schemas.microsoft.com/sharepoint/v3/contenttype/forms">
  <Display>DocumentLibraryForm</Display>
  <Edit>AssetEditForm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CDDBB83-77C1-4099-A0AA-289882E745E2}">
  <ds:schemaRefs>
    <ds:schemaRef ds:uri="http://purl.org/dc/elements/1.1/"/>
    <ds:schemaRef ds:uri="http://schemas.microsoft.com/office/2006/metadata/properties"/>
    <ds:schemaRef ds:uri="4873beb7-5857-4685-be1f-d57550cc96cc"/>
    <ds:schemaRef ds:uri="http://schemas.openxmlformats.org/package/2006/metadata/core-properties"/>
    <ds:schemaRef ds:uri="http://purl.org/dc/terms/"/>
    <ds:schemaRef ds:uri="http://schemas.microsoft.com/office/2006/documentManagement/types"/>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561E720F-F05D-4536-9C34-0CFCED65D3B7}">
  <ds:schemaRefs>
    <ds:schemaRef ds:uri="http://schemas.microsoft.com/sharepoint/v3/contenttype/forms"/>
  </ds:schemaRefs>
</ds:datastoreItem>
</file>

<file path=customXml/itemProps3.xml><?xml version="1.0" encoding="utf-8"?>
<ds:datastoreItem xmlns:ds="http://schemas.openxmlformats.org/officeDocument/2006/customXml" ds:itemID="{28C8B9CA-0273-4370-889A-FC05DA5C2F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Academic presentation, pinstripe and ribbon design (widescreen)</Template>
  <TotalTime>1701</TotalTime>
  <Words>1113</Words>
  <Application>Microsoft Office PowerPoint</Application>
  <PresentationFormat>Widescreen</PresentationFormat>
  <Paragraphs>89</Paragraphs>
  <Slides>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vt:i4>
      </vt:variant>
    </vt:vector>
  </HeadingPairs>
  <TitlesOfParts>
    <vt:vector size="10" baseType="lpstr">
      <vt:lpstr>等线</vt:lpstr>
      <vt:lpstr>Arial</vt:lpstr>
      <vt:lpstr>Euphemia</vt:lpstr>
      <vt:lpstr>Plantagenet Cherokee</vt:lpstr>
      <vt:lpstr>Times New Roman</vt:lpstr>
      <vt:lpstr>Wingdings</vt:lpstr>
      <vt:lpstr>Academic Literature 16x9</vt:lpstr>
      <vt:lpstr>PowerPoint Presentation</vt:lpstr>
      <vt:lpstr>Research Question and Purpose</vt:lpstr>
      <vt:lpstr>Analysis and Results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Can Automated Feedback Promote Linguistically Diverse Students to Engage in Developing and Explaining Models?</dc:title>
  <dc:creator>Hu, Yinuo</dc:creator>
  <cp:lastModifiedBy>Hu, Yinuo</cp:lastModifiedBy>
  <cp:revision>506</cp:revision>
  <dcterms:created xsi:type="dcterms:W3CDTF">2020-08-05T20:59:08Z</dcterms:created>
  <dcterms:modified xsi:type="dcterms:W3CDTF">2020-08-08T21:41:37Z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0x0101006EDDDB5EE6D98C44930B742096920B300400F5B6D36B3EF94B4E9A635CDF2A18F5B8</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