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2" r:id="rId2"/>
    <p:sldId id="291" r:id="rId3"/>
    <p:sldId id="273" r:id="rId4"/>
    <p:sldId id="274" r:id="rId5"/>
    <p:sldId id="275" r:id="rId6"/>
    <p:sldId id="276" r:id="rId7"/>
    <p:sldId id="283" r:id="rId8"/>
    <p:sldId id="277" r:id="rId9"/>
    <p:sldId id="293" r:id="rId10"/>
    <p:sldId id="279" r:id="rId11"/>
    <p:sldId id="281" r:id="rId12"/>
    <p:sldId id="257" r:id="rId13"/>
    <p:sldId id="265" r:id="rId14"/>
    <p:sldId id="266" r:id="rId15"/>
    <p:sldId id="288" r:id="rId16"/>
    <p:sldId id="289" r:id="rId17"/>
    <p:sldId id="290" r:id="rId18"/>
    <p:sldId id="271" r:id="rId19"/>
    <p:sldId id="272" r:id="rId20"/>
    <p:sldId id="286" r:id="rId21"/>
    <p:sldId id="284"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AA00"/>
    <a:srgbClr val="FFFF00"/>
    <a:srgbClr val="288ABA"/>
    <a:srgbClr val="DF1919"/>
    <a:srgbClr val="7AF5CA"/>
    <a:srgbClr val="5CBA9A"/>
    <a:srgbClr val="F3AD43"/>
    <a:srgbClr val="A9BB7C"/>
    <a:srgbClr val="A27A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p:restoredTop sz="94580"/>
  </p:normalViewPr>
  <p:slideViewPr>
    <p:cSldViewPr>
      <p:cViewPr varScale="1">
        <p:scale>
          <a:sx n="117" d="100"/>
          <a:sy n="117" d="100"/>
        </p:scale>
        <p:origin x="46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D17A7B-F742-42BE-A8ED-200A363E2D8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4A4BC5E-0475-4994-9BD8-E9B1A78E8E2E}">
      <dgm:prSet phldrT="[Text]" custT="1"/>
      <dgm:spPr>
        <a:solidFill>
          <a:srgbClr val="C00000"/>
        </a:solidFill>
      </dgm:spPr>
      <dgm:t>
        <a:bodyPr/>
        <a:lstStyle/>
        <a:p>
          <a:r>
            <a:rPr lang="en-US" sz="1400" dirty="0"/>
            <a:t>GWCE (</a:t>
          </a:r>
          <a:r>
            <a:rPr lang="el-GR" sz="1400" dirty="0">
              <a:latin typeface="Calibri" panose="020F0502020204030204" pitchFamily="34" charset="0"/>
            </a:rPr>
            <a:t>ζ</a:t>
          </a:r>
          <a:r>
            <a:rPr lang="en-US" sz="1400" dirty="0"/>
            <a:t>)</a:t>
          </a:r>
        </a:p>
        <a:p>
          <a:r>
            <a:rPr lang="en-US" sz="1400" dirty="0"/>
            <a:t>3D Shallow Water Equations </a:t>
          </a:r>
          <a:br>
            <a:rPr lang="en-US" sz="1400" dirty="0"/>
          </a:br>
          <a:r>
            <a:rPr lang="en-US" sz="1400" dirty="0"/>
            <a:t>(</a:t>
          </a:r>
          <a:r>
            <a:rPr lang="en-US" sz="1400" dirty="0" err="1"/>
            <a:t>u,v,w</a:t>
          </a:r>
          <a:r>
            <a:rPr lang="en-US" sz="1400" dirty="0"/>
            <a:t>)</a:t>
          </a:r>
        </a:p>
      </dgm:t>
    </dgm:pt>
    <dgm:pt modelId="{11E6BDF3-74BD-457F-BC0D-571B818F85BB}" type="parTrans" cxnId="{FE5E8887-2734-45CE-A0C3-FC78765CBA56}">
      <dgm:prSet/>
      <dgm:spPr/>
      <dgm:t>
        <a:bodyPr/>
        <a:lstStyle/>
        <a:p>
          <a:endParaRPr lang="en-US"/>
        </a:p>
      </dgm:t>
    </dgm:pt>
    <dgm:pt modelId="{634029EF-EF3C-4097-AEDC-6A517567D1BC}" type="sibTrans" cxnId="{FE5E8887-2734-45CE-A0C3-FC78765CBA56}">
      <dgm:prSet/>
      <dgm:spPr>
        <a:solidFill>
          <a:schemeClr val="tx1"/>
        </a:solidFill>
      </dgm:spPr>
      <dgm:t>
        <a:bodyPr/>
        <a:lstStyle/>
        <a:p>
          <a:endParaRPr lang="en-US"/>
        </a:p>
      </dgm:t>
    </dgm:pt>
    <dgm:pt modelId="{EE3369A1-83F5-4702-AD7E-218F61935E1C}">
      <dgm:prSet phldrT="[Text]" custT="1"/>
      <dgm:spPr>
        <a:solidFill>
          <a:srgbClr val="C00000"/>
        </a:solidFill>
      </dgm:spPr>
      <dgm:t>
        <a:bodyPr/>
        <a:lstStyle/>
        <a:p>
          <a:r>
            <a:rPr lang="en-US" sz="1300" dirty="0"/>
            <a:t>Advection-Diffusion Equation </a:t>
          </a:r>
        </a:p>
        <a:p>
          <a:r>
            <a:rPr lang="en-US" sz="1300" dirty="0"/>
            <a:t>(Salinity and </a:t>
          </a:r>
          <a:r>
            <a:rPr lang="en-US" sz="1400" dirty="0"/>
            <a:t>Temperature</a:t>
          </a:r>
          <a:r>
            <a:rPr lang="en-US" sz="1300" dirty="0"/>
            <a:t>)</a:t>
          </a:r>
        </a:p>
      </dgm:t>
    </dgm:pt>
    <dgm:pt modelId="{660B6E58-8BC3-4FC7-BADB-D49F8A08E46C}" type="parTrans" cxnId="{8D0D1A2C-7FD9-48B2-BE40-83B8D5925A2A}">
      <dgm:prSet/>
      <dgm:spPr/>
      <dgm:t>
        <a:bodyPr/>
        <a:lstStyle/>
        <a:p>
          <a:endParaRPr lang="en-US"/>
        </a:p>
      </dgm:t>
    </dgm:pt>
    <dgm:pt modelId="{8DB7A393-B31A-410E-A650-1F05134E88E7}" type="sibTrans" cxnId="{8D0D1A2C-7FD9-48B2-BE40-83B8D5925A2A}">
      <dgm:prSet/>
      <dgm:spPr/>
      <dgm:t>
        <a:bodyPr/>
        <a:lstStyle/>
        <a:p>
          <a:endParaRPr lang="en-US"/>
        </a:p>
      </dgm:t>
    </dgm:pt>
    <dgm:pt modelId="{4009FBF9-2B04-4CA4-B07A-F439997A7290}">
      <dgm:prSet phldrT="[Text]" custT="1"/>
      <dgm:spPr>
        <a:solidFill>
          <a:srgbClr val="C00000"/>
        </a:solidFill>
      </dgm:spPr>
      <dgm:t>
        <a:bodyPr/>
        <a:lstStyle/>
        <a:p>
          <a:r>
            <a:rPr lang="en-US" sz="1400" dirty="0"/>
            <a:t>Equation of State</a:t>
          </a:r>
          <a:br>
            <a:rPr lang="en-US" sz="1400" dirty="0"/>
          </a:br>
          <a:r>
            <a:rPr lang="en-US" sz="1400" dirty="0"/>
            <a:t>(Density)</a:t>
          </a:r>
        </a:p>
      </dgm:t>
    </dgm:pt>
    <dgm:pt modelId="{51E85B75-91F9-43E3-8C05-136855531EFE}" type="parTrans" cxnId="{2DAC0271-7670-4196-A33B-598925B2B911}">
      <dgm:prSet/>
      <dgm:spPr/>
      <dgm:t>
        <a:bodyPr/>
        <a:lstStyle/>
        <a:p>
          <a:endParaRPr lang="en-US"/>
        </a:p>
      </dgm:t>
    </dgm:pt>
    <dgm:pt modelId="{4E6D49D5-7561-475A-AE91-2E59DC769948}" type="sibTrans" cxnId="{2DAC0271-7670-4196-A33B-598925B2B911}">
      <dgm:prSet/>
      <dgm:spPr/>
      <dgm:t>
        <a:bodyPr/>
        <a:lstStyle/>
        <a:p>
          <a:endParaRPr lang="en-US"/>
        </a:p>
      </dgm:t>
    </dgm:pt>
    <dgm:pt modelId="{56CFC6C1-0C13-48E8-9190-68997CB5F084}" type="pres">
      <dgm:prSet presAssocID="{3FD17A7B-F742-42BE-A8ED-200A363E2D8E}" presName="Name0" presStyleCnt="0">
        <dgm:presLayoutVars>
          <dgm:dir/>
          <dgm:resizeHandles val="exact"/>
        </dgm:presLayoutVars>
      </dgm:prSet>
      <dgm:spPr/>
    </dgm:pt>
    <dgm:pt modelId="{2BFDFC73-3D32-4459-9532-FDBFD4FF0863}" type="pres">
      <dgm:prSet presAssocID="{3FD17A7B-F742-42BE-A8ED-200A363E2D8E}" presName="cycle" presStyleCnt="0"/>
      <dgm:spPr/>
    </dgm:pt>
    <dgm:pt modelId="{A48FB0EC-D334-4DDE-BBEB-5D12177D65C9}" type="pres">
      <dgm:prSet presAssocID="{34A4BC5E-0475-4994-9BD8-E9B1A78E8E2E}" presName="nodeFirstNode" presStyleLbl="node1" presStyleIdx="0" presStyleCnt="3" custScaleX="98152">
        <dgm:presLayoutVars>
          <dgm:bulletEnabled val="1"/>
        </dgm:presLayoutVars>
      </dgm:prSet>
      <dgm:spPr/>
    </dgm:pt>
    <dgm:pt modelId="{A2F1242C-3DCE-4585-86E4-57A9DF47BABC}" type="pres">
      <dgm:prSet presAssocID="{634029EF-EF3C-4097-AEDC-6A517567D1BC}" presName="sibTransFirstNode" presStyleLbl="bgShp" presStyleIdx="0" presStyleCnt="1"/>
      <dgm:spPr/>
    </dgm:pt>
    <dgm:pt modelId="{208CC69D-0A6A-4077-923A-8CEFD91D4C64}" type="pres">
      <dgm:prSet presAssocID="{EE3369A1-83F5-4702-AD7E-218F61935E1C}" presName="nodeFollowingNodes" presStyleLbl="node1" presStyleIdx="1" presStyleCnt="3">
        <dgm:presLayoutVars>
          <dgm:bulletEnabled val="1"/>
        </dgm:presLayoutVars>
      </dgm:prSet>
      <dgm:spPr/>
    </dgm:pt>
    <dgm:pt modelId="{7E1BF0F1-D9DA-49C7-A3E8-71FA44A05E63}" type="pres">
      <dgm:prSet presAssocID="{4009FBF9-2B04-4CA4-B07A-F439997A7290}" presName="nodeFollowingNodes" presStyleLbl="node1" presStyleIdx="2" presStyleCnt="3">
        <dgm:presLayoutVars>
          <dgm:bulletEnabled val="1"/>
        </dgm:presLayoutVars>
      </dgm:prSet>
      <dgm:spPr/>
    </dgm:pt>
  </dgm:ptLst>
  <dgm:cxnLst>
    <dgm:cxn modelId="{F81F8005-717C-4AF6-8803-FB48A5CE87AA}" type="presOf" srcId="{EE3369A1-83F5-4702-AD7E-218F61935E1C}" destId="{208CC69D-0A6A-4077-923A-8CEFD91D4C64}" srcOrd="0" destOrd="0" presId="urn:microsoft.com/office/officeart/2005/8/layout/cycle3"/>
    <dgm:cxn modelId="{6D3CCE0D-7FA2-4741-AB75-F53E42E48292}" type="presOf" srcId="{3FD17A7B-F742-42BE-A8ED-200A363E2D8E}" destId="{56CFC6C1-0C13-48E8-9190-68997CB5F084}" srcOrd="0" destOrd="0" presId="urn:microsoft.com/office/officeart/2005/8/layout/cycle3"/>
    <dgm:cxn modelId="{8D0D1A2C-7FD9-48B2-BE40-83B8D5925A2A}" srcId="{3FD17A7B-F742-42BE-A8ED-200A363E2D8E}" destId="{EE3369A1-83F5-4702-AD7E-218F61935E1C}" srcOrd="1" destOrd="0" parTransId="{660B6E58-8BC3-4FC7-BADB-D49F8A08E46C}" sibTransId="{8DB7A393-B31A-410E-A650-1F05134E88E7}"/>
    <dgm:cxn modelId="{D38FB42D-6047-48DF-BC80-0D840AE1113F}" type="presOf" srcId="{34A4BC5E-0475-4994-9BD8-E9B1A78E8E2E}" destId="{A48FB0EC-D334-4DDE-BBEB-5D12177D65C9}" srcOrd="0" destOrd="0" presId="urn:microsoft.com/office/officeart/2005/8/layout/cycle3"/>
    <dgm:cxn modelId="{2DAC0271-7670-4196-A33B-598925B2B911}" srcId="{3FD17A7B-F742-42BE-A8ED-200A363E2D8E}" destId="{4009FBF9-2B04-4CA4-B07A-F439997A7290}" srcOrd="2" destOrd="0" parTransId="{51E85B75-91F9-43E3-8C05-136855531EFE}" sibTransId="{4E6D49D5-7561-475A-AE91-2E59DC769948}"/>
    <dgm:cxn modelId="{FE5E8887-2734-45CE-A0C3-FC78765CBA56}" srcId="{3FD17A7B-F742-42BE-A8ED-200A363E2D8E}" destId="{34A4BC5E-0475-4994-9BD8-E9B1A78E8E2E}" srcOrd="0" destOrd="0" parTransId="{11E6BDF3-74BD-457F-BC0D-571B818F85BB}" sibTransId="{634029EF-EF3C-4097-AEDC-6A517567D1BC}"/>
    <dgm:cxn modelId="{14A851B1-D641-425D-BCDB-E2D5AB2F6B24}" type="presOf" srcId="{634029EF-EF3C-4097-AEDC-6A517567D1BC}" destId="{A2F1242C-3DCE-4585-86E4-57A9DF47BABC}" srcOrd="0" destOrd="0" presId="urn:microsoft.com/office/officeart/2005/8/layout/cycle3"/>
    <dgm:cxn modelId="{90C87DC8-E99B-407E-9C0B-F1AAA203B840}" type="presOf" srcId="{4009FBF9-2B04-4CA4-B07A-F439997A7290}" destId="{7E1BF0F1-D9DA-49C7-A3E8-71FA44A05E63}" srcOrd="0" destOrd="0" presId="urn:microsoft.com/office/officeart/2005/8/layout/cycle3"/>
    <dgm:cxn modelId="{3FD042F2-63C7-44B1-9AD8-10985B582894}" type="presParOf" srcId="{56CFC6C1-0C13-48E8-9190-68997CB5F084}" destId="{2BFDFC73-3D32-4459-9532-FDBFD4FF0863}" srcOrd="0" destOrd="0" presId="urn:microsoft.com/office/officeart/2005/8/layout/cycle3"/>
    <dgm:cxn modelId="{8982D3B6-D120-4B31-9561-4DDFA55A119E}" type="presParOf" srcId="{2BFDFC73-3D32-4459-9532-FDBFD4FF0863}" destId="{A48FB0EC-D334-4DDE-BBEB-5D12177D65C9}" srcOrd="0" destOrd="0" presId="urn:microsoft.com/office/officeart/2005/8/layout/cycle3"/>
    <dgm:cxn modelId="{BB0E0F4E-4DA6-4DD9-AD5A-62C6C6A28B0D}" type="presParOf" srcId="{2BFDFC73-3D32-4459-9532-FDBFD4FF0863}" destId="{A2F1242C-3DCE-4585-86E4-57A9DF47BABC}" srcOrd="1" destOrd="0" presId="urn:microsoft.com/office/officeart/2005/8/layout/cycle3"/>
    <dgm:cxn modelId="{99251719-A5FA-44D1-837E-D7ED5974C0FE}" type="presParOf" srcId="{2BFDFC73-3D32-4459-9532-FDBFD4FF0863}" destId="{208CC69D-0A6A-4077-923A-8CEFD91D4C64}" srcOrd="2" destOrd="0" presId="urn:microsoft.com/office/officeart/2005/8/layout/cycle3"/>
    <dgm:cxn modelId="{5B1EEFC0-1333-4FA5-AE31-1A756E0B7D93}" type="presParOf" srcId="{2BFDFC73-3D32-4459-9532-FDBFD4FF0863}" destId="{7E1BF0F1-D9DA-49C7-A3E8-71FA44A05E63}"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1242C-3DCE-4585-86E4-57A9DF47BABC}">
      <dsp:nvSpPr>
        <dsp:cNvPr id="0" name=""/>
        <dsp:cNvSpPr/>
      </dsp:nvSpPr>
      <dsp:spPr>
        <a:xfrm>
          <a:off x="581003" y="-74734"/>
          <a:ext cx="2739810" cy="2739810"/>
        </a:xfrm>
        <a:prstGeom prst="circularArrow">
          <a:avLst>
            <a:gd name="adj1" fmla="val 5689"/>
            <a:gd name="adj2" fmla="val 340510"/>
            <a:gd name="adj3" fmla="val 12747423"/>
            <a:gd name="adj4" fmla="val 18042060"/>
            <a:gd name="adj5" fmla="val 5908"/>
          </a:avLst>
        </a:prstGeom>
        <a:solidFill>
          <a:schemeClr val="tx1"/>
        </a:solidFill>
        <a:ln>
          <a:noFill/>
        </a:ln>
        <a:effectLst/>
      </dsp:spPr>
      <dsp:style>
        <a:lnRef idx="0">
          <a:scrgbClr r="0" g="0" b="0"/>
        </a:lnRef>
        <a:fillRef idx="1">
          <a:scrgbClr r="0" g="0" b="0"/>
        </a:fillRef>
        <a:effectRef idx="0">
          <a:scrgbClr r="0" g="0" b="0"/>
        </a:effectRef>
        <a:fontRef idx="minor"/>
      </dsp:style>
    </dsp:sp>
    <dsp:sp modelId="{A48FB0EC-D334-4DDE-BBEB-5D12177D65C9}">
      <dsp:nvSpPr>
        <dsp:cNvPr id="0" name=""/>
        <dsp:cNvSpPr/>
      </dsp:nvSpPr>
      <dsp:spPr>
        <a:xfrm>
          <a:off x="1056124" y="23290"/>
          <a:ext cx="1789567" cy="9116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GWCE (</a:t>
          </a:r>
          <a:r>
            <a:rPr lang="el-GR" sz="1400" kern="1200" dirty="0">
              <a:latin typeface="Calibri" panose="020F0502020204030204" pitchFamily="34" charset="0"/>
            </a:rPr>
            <a:t>ζ</a:t>
          </a:r>
          <a:r>
            <a:rPr lang="en-US" sz="1400" kern="1200" dirty="0"/>
            <a:t>)</a:t>
          </a:r>
        </a:p>
        <a:p>
          <a:pPr marL="0" lvl="0" indent="0" algn="ctr" defTabSz="622300">
            <a:lnSpc>
              <a:spcPct val="90000"/>
            </a:lnSpc>
            <a:spcBef>
              <a:spcPct val="0"/>
            </a:spcBef>
            <a:spcAft>
              <a:spcPct val="35000"/>
            </a:spcAft>
            <a:buNone/>
          </a:pPr>
          <a:r>
            <a:rPr lang="en-US" sz="1400" kern="1200" dirty="0"/>
            <a:t>3D Shallow Water Equations </a:t>
          </a:r>
          <a:br>
            <a:rPr lang="en-US" sz="1400" kern="1200" dirty="0"/>
          </a:br>
          <a:r>
            <a:rPr lang="en-US" sz="1400" kern="1200" dirty="0"/>
            <a:t>(</a:t>
          </a:r>
          <a:r>
            <a:rPr lang="en-US" sz="1400" kern="1200" dirty="0" err="1"/>
            <a:t>u,v,w</a:t>
          </a:r>
          <a:r>
            <a:rPr lang="en-US" sz="1400" kern="1200" dirty="0"/>
            <a:t>)</a:t>
          </a:r>
        </a:p>
      </dsp:txBody>
      <dsp:txXfrm>
        <a:off x="1100626" y="67792"/>
        <a:ext cx="1700563" cy="822626"/>
      </dsp:txXfrm>
    </dsp:sp>
    <dsp:sp modelId="{208CC69D-0A6A-4077-923A-8CEFD91D4C64}">
      <dsp:nvSpPr>
        <dsp:cNvPr id="0" name=""/>
        <dsp:cNvSpPr/>
      </dsp:nvSpPr>
      <dsp:spPr>
        <a:xfrm>
          <a:off x="2077678" y="1821853"/>
          <a:ext cx="1823261" cy="9116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Advection-Diffusion Equation </a:t>
          </a:r>
        </a:p>
        <a:p>
          <a:pPr marL="0" lvl="0" indent="0" algn="ctr" defTabSz="577850">
            <a:lnSpc>
              <a:spcPct val="90000"/>
            </a:lnSpc>
            <a:spcBef>
              <a:spcPct val="0"/>
            </a:spcBef>
            <a:spcAft>
              <a:spcPct val="35000"/>
            </a:spcAft>
            <a:buNone/>
          </a:pPr>
          <a:r>
            <a:rPr lang="en-US" sz="1300" kern="1200" dirty="0"/>
            <a:t>(Salinity and </a:t>
          </a:r>
          <a:r>
            <a:rPr lang="en-US" sz="1400" kern="1200" dirty="0"/>
            <a:t>Temperature</a:t>
          </a:r>
          <a:r>
            <a:rPr lang="en-US" sz="1300" kern="1200" dirty="0"/>
            <a:t>)</a:t>
          </a:r>
        </a:p>
      </dsp:txBody>
      <dsp:txXfrm>
        <a:off x="2122180" y="1866355"/>
        <a:ext cx="1734257" cy="822626"/>
      </dsp:txXfrm>
    </dsp:sp>
    <dsp:sp modelId="{7E1BF0F1-D9DA-49C7-A3E8-71FA44A05E63}">
      <dsp:nvSpPr>
        <dsp:cNvPr id="0" name=""/>
        <dsp:cNvSpPr/>
      </dsp:nvSpPr>
      <dsp:spPr>
        <a:xfrm>
          <a:off x="877" y="1821853"/>
          <a:ext cx="1823261" cy="9116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Equation of State</a:t>
          </a:r>
          <a:br>
            <a:rPr lang="en-US" sz="1400" kern="1200" dirty="0"/>
          </a:br>
          <a:r>
            <a:rPr lang="en-US" sz="1400" kern="1200" dirty="0"/>
            <a:t>(Density)</a:t>
          </a:r>
        </a:p>
      </dsp:txBody>
      <dsp:txXfrm>
        <a:off x="45379" y="1866355"/>
        <a:ext cx="1734257" cy="82262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35C92-D094-4D93-9D2A-8FB01B64A287}" type="datetimeFigureOut">
              <a:rPr lang="en-US" smtClean="0"/>
              <a:t>4/11/18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00F2C-D14C-48AA-B18C-925004E74B71}" type="slidenum">
              <a:rPr lang="en-US" smtClean="0"/>
              <a:t>‹#›</a:t>
            </a:fld>
            <a:endParaRPr lang="en-US"/>
          </a:p>
        </p:txBody>
      </p:sp>
    </p:spTree>
    <p:extLst>
      <p:ext uri="{BB962C8B-B14F-4D97-AF65-F5344CB8AC3E}">
        <p14:creationId xmlns:p14="http://schemas.microsoft.com/office/powerpoint/2010/main" val="175430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something about what we know from field experiments during CARTHE?</a:t>
            </a:r>
          </a:p>
        </p:txBody>
      </p:sp>
      <p:sp>
        <p:nvSpPr>
          <p:cNvPr id="4" name="Slide Number Placeholder 3"/>
          <p:cNvSpPr>
            <a:spLocks noGrp="1"/>
          </p:cNvSpPr>
          <p:nvPr>
            <p:ph type="sldNum" sz="quarter" idx="10"/>
          </p:nvPr>
        </p:nvSpPr>
        <p:spPr/>
        <p:txBody>
          <a:bodyPr/>
          <a:lstStyle/>
          <a:p>
            <a:fld id="{C4600F2C-D14C-48AA-B18C-925004E74B71}" type="slidenum">
              <a:rPr lang="en-US" smtClean="0"/>
              <a:t>6</a:t>
            </a:fld>
            <a:endParaRPr lang="en-US"/>
          </a:p>
        </p:txBody>
      </p:sp>
    </p:spTree>
    <p:extLst>
      <p:ext uri="{BB962C8B-B14F-4D97-AF65-F5344CB8AC3E}">
        <p14:creationId xmlns:p14="http://schemas.microsoft.com/office/powerpoint/2010/main" val="201031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figure</a:t>
            </a:r>
          </a:p>
        </p:txBody>
      </p:sp>
      <p:sp>
        <p:nvSpPr>
          <p:cNvPr id="4" name="Slide Number Placeholder 3"/>
          <p:cNvSpPr>
            <a:spLocks noGrp="1"/>
          </p:cNvSpPr>
          <p:nvPr>
            <p:ph type="sldNum" sz="quarter" idx="10"/>
          </p:nvPr>
        </p:nvSpPr>
        <p:spPr/>
        <p:txBody>
          <a:bodyPr/>
          <a:lstStyle/>
          <a:p>
            <a:fld id="{C4600F2C-D14C-48AA-B18C-925004E74B71}" type="slidenum">
              <a:rPr lang="en-US" smtClean="0"/>
              <a:t>8</a:t>
            </a:fld>
            <a:endParaRPr lang="en-US"/>
          </a:p>
        </p:txBody>
      </p:sp>
    </p:spTree>
    <p:extLst>
      <p:ext uri="{BB962C8B-B14F-4D97-AF65-F5344CB8AC3E}">
        <p14:creationId xmlns:p14="http://schemas.microsoft.com/office/powerpoint/2010/main" val="122512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figure</a:t>
            </a:r>
          </a:p>
        </p:txBody>
      </p:sp>
      <p:sp>
        <p:nvSpPr>
          <p:cNvPr id="4" name="Slide Number Placeholder 3"/>
          <p:cNvSpPr>
            <a:spLocks noGrp="1"/>
          </p:cNvSpPr>
          <p:nvPr>
            <p:ph type="sldNum" sz="quarter" idx="10"/>
          </p:nvPr>
        </p:nvSpPr>
        <p:spPr/>
        <p:txBody>
          <a:bodyPr/>
          <a:lstStyle/>
          <a:p>
            <a:fld id="{C4600F2C-D14C-48AA-B18C-925004E74B71}" type="slidenum">
              <a:rPr lang="en-US" smtClean="0"/>
              <a:t>9</a:t>
            </a:fld>
            <a:endParaRPr lang="en-US"/>
          </a:p>
        </p:txBody>
      </p:sp>
    </p:spTree>
    <p:extLst>
      <p:ext uri="{BB962C8B-B14F-4D97-AF65-F5344CB8AC3E}">
        <p14:creationId xmlns:p14="http://schemas.microsoft.com/office/powerpoint/2010/main" val="76758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12</a:t>
            </a:fld>
            <a:endParaRPr lang="en-US"/>
          </a:p>
        </p:txBody>
      </p:sp>
    </p:spTree>
    <p:extLst>
      <p:ext uri="{BB962C8B-B14F-4D97-AF65-F5344CB8AC3E}">
        <p14:creationId xmlns:p14="http://schemas.microsoft.com/office/powerpoint/2010/main" val="120627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14</a:t>
            </a:fld>
            <a:endParaRPr lang="en-US"/>
          </a:p>
        </p:txBody>
      </p:sp>
    </p:spTree>
    <p:extLst>
      <p:ext uri="{BB962C8B-B14F-4D97-AF65-F5344CB8AC3E}">
        <p14:creationId xmlns:p14="http://schemas.microsoft.com/office/powerpoint/2010/main" val="1409530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a:t>
            </a:r>
            <a:r>
              <a:rPr lang="en-US" baseline="0" dirty="0"/>
              <a:t> salinities are shown by the red line – it corresponds to the 33 </a:t>
            </a:r>
            <a:r>
              <a:rPr lang="en-US" baseline="0" dirty="0" err="1"/>
              <a:t>psu</a:t>
            </a:r>
            <a:r>
              <a:rPr lang="en-US" baseline="0" dirty="0"/>
              <a:t> contour, which is selected to demarcate the plume extents</a:t>
            </a:r>
          </a:p>
          <a:p>
            <a:pPr marL="171450" indent="-171450">
              <a:buFontTx/>
              <a:buChar char="-"/>
            </a:pPr>
            <a:r>
              <a:rPr lang="en-US" baseline="0" dirty="0"/>
              <a:t>Following approach in literature used for </a:t>
            </a:r>
            <a:r>
              <a:rPr lang="en-US" baseline="0" dirty="0" err="1"/>
              <a:t>Perdido</a:t>
            </a:r>
            <a:r>
              <a:rPr lang="en-US" baseline="0" dirty="0"/>
              <a:t> Bay (</a:t>
            </a:r>
            <a:r>
              <a:rPr lang="en-US" baseline="0" dirty="0" err="1"/>
              <a:t>Xie</a:t>
            </a:r>
            <a:r>
              <a:rPr lang="en-US" baseline="0" dirty="0"/>
              <a:t> et al. 2011)</a:t>
            </a:r>
          </a:p>
          <a:p>
            <a:pPr marL="171450" indent="-171450">
              <a:buFontTx/>
              <a:buChar char="-"/>
            </a:pPr>
            <a:r>
              <a:rPr lang="en-US" baseline="0" dirty="0"/>
              <a:t>Timing of the model results and satellite imagery do not match exactly (ADCIRC salinities are plotted at the end of the ebb phase, which is a few hours after time stamp shown in the satellite imagery (I will revise the figures so that they match exactly and send updated </a:t>
            </a:r>
            <a:r>
              <a:rPr lang="en-US" baseline="0" dirty="0" err="1"/>
              <a:t>ppt</a:t>
            </a:r>
            <a:r>
              <a:rPr lang="en-US" baseline="0" dirty="0"/>
              <a:t>)</a:t>
            </a:r>
          </a:p>
          <a:p>
            <a:pPr marL="171450" indent="-171450">
              <a:buFontTx/>
              <a:buChar char="-"/>
            </a:pPr>
            <a:endParaRPr lang="en-US" baseline="0" dirty="0"/>
          </a:p>
          <a:p>
            <a:pPr marL="0" indent="0">
              <a:buFontTx/>
              <a:buNone/>
            </a:pPr>
            <a:r>
              <a:rPr lang="en-US" baseline="0" dirty="0"/>
              <a:t>Overall, modeled and observed plume extents are very close – establishing confidence in the model’s ability to capture plume signature</a:t>
            </a:r>
          </a:p>
          <a:p>
            <a:pPr marL="0" indent="0">
              <a:buFontTx/>
              <a:buNone/>
            </a:pPr>
            <a:r>
              <a:rPr lang="en-US" baseline="0" dirty="0"/>
              <a:t>- Allows us to do further scenario testing with model results to answer questions about what causes plume variability and how much</a:t>
            </a:r>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15</a:t>
            </a:fld>
            <a:endParaRPr lang="en-US"/>
          </a:p>
        </p:txBody>
      </p:sp>
    </p:spTree>
    <p:extLst>
      <p:ext uri="{BB962C8B-B14F-4D97-AF65-F5344CB8AC3E}">
        <p14:creationId xmlns:p14="http://schemas.microsoft.com/office/powerpoint/2010/main" val="407239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change picture</a:t>
            </a:r>
            <a:r>
              <a:rPr lang="en-US" baseline="0" dirty="0"/>
              <a:t> of the grid</a:t>
            </a:r>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18</a:t>
            </a:fld>
            <a:endParaRPr lang="en-US"/>
          </a:p>
        </p:txBody>
      </p:sp>
    </p:spTree>
    <p:extLst>
      <p:ext uri="{BB962C8B-B14F-4D97-AF65-F5344CB8AC3E}">
        <p14:creationId xmlns:p14="http://schemas.microsoft.com/office/powerpoint/2010/main" val="42094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19</a:t>
            </a:fld>
            <a:endParaRPr lang="en-US"/>
          </a:p>
        </p:txBody>
      </p:sp>
    </p:spTree>
    <p:extLst>
      <p:ext uri="{BB962C8B-B14F-4D97-AF65-F5344CB8AC3E}">
        <p14:creationId xmlns:p14="http://schemas.microsoft.com/office/powerpoint/2010/main" val="380134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00F2C-D14C-48AA-B18C-925004E74B71}" type="slidenum">
              <a:rPr lang="en-US" smtClean="0"/>
              <a:t>21</a:t>
            </a:fld>
            <a:endParaRPr lang="en-US"/>
          </a:p>
        </p:txBody>
      </p:sp>
    </p:spTree>
    <p:extLst>
      <p:ext uri="{BB962C8B-B14F-4D97-AF65-F5344CB8AC3E}">
        <p14:creationId xmlns:p14="http://schemas.microsoft.com/office/powerpoint/2010/main" val="276850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 Id="rId9" Type="http://schemas.openxmlformats.org/officeDocument/2006/relationships/hyperlink" Target="https://www.facebook.com/CARTHE.GoMR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304799"/>
            <a:ext cx="8077200" cy="4648201"/>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Wind Effects on the Choctawhatchee River Plume at Destin Inlet, Florida</a:t>
            </a:r>
          </a:p>
          <a:p>
            <a:br>
              <a:rPr lang="en-US" dirty="0"/>
            </a:br>
            <a:br>
              <a:rPr lang="en-US" sz="2400" dirty="0"/>
            </a:br>
            <a:br>
              <a:rPr lang="en-US" sz="2400" dirty="0"/>
            </a:br>
            <a:r>
              <a:rPr lang="en-US" sz="2000" b="1" dirty="0"/>
              <a:t>Rosemary Cyriac</a:t>
            </a:r>
            <a:r>
              <a:rPr lang="en-US" sz="2000" b="1" baseline="30000" dirty="0"/>
              <a:t>1</a:t>
            </a:r>
            <a:r>
              <a:rPr lang="en-US" sz="2000" dirty="0"/>
              <a:t>, Casey Dietrich</a:t>
            </a:r>
            <a:r>
              <a:rPr lang="en-US" sz="2000" baseline="30000" dirty="0"/>
              <a:t>1</a:t>
            </a:r>
            <a:r>
              <a:rPr lang="en-US" sz="2000" dirty="0"/>
              <a:t>, </a:t>
            </a:r>
            <a:r>
              <a:rPr lang="en-US" sz="2000" dirty="0" err="1"/>
              <a:t>Arash</a:t>
            </a:r>
            <a:r>
              <a:rPr lang="en-US" sz="2000" dirty="0"/>
              <a:t> Fathi</a:t>
            </a:r>
            <a:r>
              <a:rPr lang="en-US" sz="2000" baseline="30000" dirty="0"/>
              <a:t>2</a:t>
            </a:r>
            <a:r>
              <a:rPr lang="en-US" sz="2000" dirty="0"/>
              <a:t>, Clint Dawson</a:t>
            </a:r>
            <a:r>
              <a:rPr lang="en-US" sz="2000" baseline="30000" dirty="0"/>
              <a:t>2</a:t>
            </a:r>
            <a:r>
              <a:rPr lang="en-US" sz="2000" dirty="0"/>
              <a:t>, Kendra Dresback</a:t>
            </a:r>
            <a:r>
              <a:rPr lang="en-US" sz="2000" baseline="30000" dirty="0"/>
              <a:t>3</a:t>
            </a:r>
            <a:r>
              <a:rPr lang="en-US" sz="2000" dirty="0"/>
              <a:t>, Cheryl Ann Blain</a:t>
            </a:r>
            <a:r>
              <a:rPr lang="en-US" sz="2000" baseline="30000" dirty="0"/>
              <a:t>4</a:t>
            </a:r>
            <a:r>
              <a:rPr lang="en-US" sz="2000" dirty="0"/>
              <a:t>, Matthew Bilskie</a:t>
            </a:r>
            <a:r>
              <a:rPr lang="en-US" sz="2000" baseline="30000" dirty="0"/>
              <a:t>5</a:t>
            </a:r>
            <a:r>
              <a:rPr lang="en-US" sz="2000" dirty="0"/>
              <a:t>, Scott Hagen</a:t>
            </a:r>
            <a:r>
              <a:rPr lang="en-US" sz="2000" baseline="30000" dirty="0"/>
              <a:t>5</a:t>
            </a:r>
            <a:r>
              <a:rPr lang="en-US" sz="2000" dirty="0"/>
              <a:t>, Hans Graber</a:t>
            </a:r>
            <a:r>
              <a:rPr lang="en-US" sz="2000" baseline="30000" dirty="0"/>
              <a:t>6</a:t>
            </a:r>
          </a:p>
          <a:p>
            <a:r>
              <a:rPr lang="en-US" sz="1400" baseline="30000" dirty="0"/>
              <a:t>1</a:t>
            </a:r>
            <a:r>
              <a:rPr lang="en-US" sz="1400" dirty="0"/>
              <a:t>North Carolina State University, </a:t>
            </a:r>
            <a:r>
              <a:rPr lang="en-US" sz="1400" baseline="30000" dirty="0"/>
              <a:t>2</a:t>
            </a:r>
            <a:r>
              <a:rPr lang="en-US" sz="1400" dirty="0"/>
              <a:t>University of Texas at Austin, </a:t>
            </a:r>
            <a:r>
              <a:rPr lang="en-US" sz="1400" baseline="30000" dirty="0"/>
              <a:t>3</a:t>
            </a:r>
            <a:r>
              <a:rPr lang="en-US" sz="1400" dirty="0"/>
              <a:t>University of Oklahoma, </a:t>
            </a:r>
            <a:r>
              <a:rPr lang="en-US" sz="1400" baseline="30000" dirty="0"/>
              <a:t>4</a:t>
            </a:r>
            <a:r>
              <a:rPr lang="en-US" sz="1400" dirty="0"/>
              <a:t>Naval Research Laboratory, </a:t>
            </a:r>
            <a:r>
              <a:rPr lang="en-US" sz="1400" baseline="30000" dirty="0"/>
              <a:t>5</a:t>
            </a:r>
            <a:r>
              <a:rPr lang="en-US" sz="1400" dirty="0"/>
              <a:t>Louisiana State University, </a:t>
            </a:r>
            <a:r>
              <a:rPr lang="en-US" sz="1400" baseline="30000" dirty="0"/>
              <a:t>6</a:t>
            </a:r>
            <a:r>
              <a:rPr lang="en-US" sz="1400" dirty="0"/>
              <a:t>University of Miami</a:t>
            </a:r>
          </a:p>
        </p:txBody>
      </p:sp>
      <p:pic>
        <p:nvPicPr>
          <p:cNvPr id="3" name="Picture 2"/>
          <p:cNvPicPr>
            <a:picLocks noChangeAspect="1"/>
          </p:cNvPicPr>
          <p:nvPr/>
        </p:nvPicPr>
        <p:blipFill>
          <a:blip r:embed="rId2"/>
          <a:stretch>
            <a:fillRect/>
          </a:stretch>
        </p:blipFill>
        <p:spPr>
          <a:xfrm>
            <a:off x="5562600" y="4953000"/>
            <a:ext cx="2057400" cy="989985"/>
          </a:xfrm>
          <a:prstGeom prst="rect">
            <a:avLst/>
          </a:prstGeom>
        </p:spPr>
      </p:pic>
      <p:pic>
        <p:nvPicPr>
          <p:cNvPr id="4" name="Picture 3"/>
          <p:cNvPicPr>
            <a:picLocks noChangeAspect="1"/>
          </p:cNvPicPr>
          <p:nvPr/>
        </p:nvPicPr>
        <p:blipFill>
          <a:blip r:embed="rId3"/>
          <a:stretch>
            <a:fillRect/>
          </a:stretch>
        </p:blipFill>
        <p:spPr>
          <a:xfrm>
            <a:off x="3810000" y="4953000"/>
            <a:ext cx="1176601" cy="785787"/>
          </a:xfrm>
          <a:prstGeom prst="rect">
            <a:avLst/>
          </a:prstGeom>
        </p:spPr>
      </p:pic>
      <p:pic>
        <p:nvPicPr>
          <p:cNvPr id="5" name="Picture 4"/>
          <p:cNvPicPr>
            <a:picLocks noChangeAspect="1"/>
          </p:cNvPicPr>
          <p:nvPr/>
        </p:nvPicPr>
        <p:blipFill>
          <a:blip r:embed="rId4"/>
          <a:stretch>
            <a:fillRect/>
          </a:stretch>
        </p:blipFill>
        <p:spPr>
          <a:xfrm>
            <a:off x="1600200" y="4997278"/>
            <a:ext cx="1371600" cy="660400"/>
          </a:xfrm>
          <a:prstGeom prst="rect">
            <a:avLst/>
          </a:prstGeom>
        </p:spPr>
      </p:pic>
    </p:spTree>
    <p:extLst>
      <p:ext uri="{BB962C8B-B14F-4D97-AF65-F5344CB8AC3E}">
        <p14:creationId xmlns:p14="http://schemas.microsoft.com/office/powerpoint/2010/main" val="3985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838200"/>
            <a:ext cx="8797816" cy="5539978"/>
          </a:xfrm>
          <a:prstGeom prst="rect">
            <a:avLst/>
          </a:prstGeom>
          <a:noFill/>
          <a:ln>
            <a:noFill/>
          </a:ln>
        </p:spPr>
        <p:txBody>
          <a:bodyPr wrap="square" rtlCol="0">
            <a:spAutoFit/>
          </a:bodyPr>
          <a:lstStyle/>
          <a:p>
            <a:r>
              <a:rPr lang="en-US" b="1" dirty="0"/>
              <a:t>Simulation Period </a:t>
            </a:r>
          </a:p>
          <a:p>
            <a:pPr marL="285750" indent="-285750">
              <a:buFont typeface="Arial" panose="020B0604020202020204" pitchFamily="34" charset="0"/>
              <a:buChar char="•"/>
            </a:pPr>
            <a:r>
              <a:rPr lang="en-US" dirty="0"/>
              <a:t>Diagnostic phase : November 1-5</a:t>
            </a:r>
          </a:p>
          <a:p>
            <a:pPr marL="285750" indent="-285750">
              <a:buFont typeface="Arial" panose="020B0604020202020204" pitchFamily="34" charset="0"/>
              <a:buChar char="•"/>
            </a:pPr>
            <a:r>
              <a:rPr lang="en-US" dirty="0"/>
              <a:t>Prognostic phase : November 5 – December 15</a:t>
            </a:r>
          </a:p>
          <a:p>
            <a:pPr marL="742950" lvl="1" indent="-285750">
              <a:buFont typeface="Arial" panose="020B0604020202020204" pitchFamily="34" charset="0"/>
              <a:buChar char="•"/>
            </a:pPr>
            <a:endParaRPr lang="en-US" dirty="0"/>
          </a:p>
          <a:p>
            <a:r>
              <a:rPr lang="en-US" b="1" dirty="0"/>
              <a:t>Initial and Boundary Conditions</a:t>
            </a:r>
            <a:endParaRPr lang="en-US" dirty="0"/>
          </a:p>
          <a:p>
            <a:pPr marL="285750" indent="-285750">
              <a:buFont typeface="Arial" panose="020B0604020202020204" pitchFamily="34" charset="0"/>
              <a:buChar char="•"/>
            </a:pPr>
            <a:r>
              <a:rPr lang="en-US" dirty="0"/>
              <a:t>Tides</a:t>
            </a:r>
          </a:p>
          <a:p>
            <a:pPr marL="285750" indent="-285750">
              <a:buFont typeface="Arial" panose="020B0604020202020204" pitchFamily="34" charset="0"/>
              <a:buChar char="•"/>
            </a:pPr>
            <a:r>
              <a:rPr lang="en-US" dirty="0"/>
              <a:t>Vertical Salinities and Temperatures </a:t>
            </a:r>
          </a:p>
          <a:p>
            <a:pPr marL="742950" lvl="1" indent="-285750">
              <a:buFont typeface="Arial" panose="020B0604020202020204" pitchFamily="34" charset="0"/>
              <a:buChar char="•"/>
            </a:pPr>
            <a:r>
              <a:rPr lang="en-US" dirty="0"/>
              <a:t>Inside Bay – Measurements taken by Choctawhatchee Basin Alliance group</a:t>
            </a:r>
          </a:p>
          <a:p>
            <a:pPr marL="742950" lvl="1" indent="-285750">
              <a:buFont typeface="Arial" panose="020B0604020202020204" pitchFamily="34" charset="0"/>
              <a:buChar char="•"/>
            </a:pPr>
            <a:r>
              <a:rPr lang="en-US" dirty="0"/>
              <a:t>Offshore – Interpolated from publicly archived HYCOM data (HYCOM + NCODA Southeast United States 1/25 Degree Analysis/GOMl0.04/expt_31.0/2013)</a:t>
            </a:r>
          </a:p>
          <a:p>
            <a:pPr marL="285750" indent="-285750">
              <a:buFont typeface="Arial" panose="020B0604020202020204" pitchFamily="34" charset="0"/>
              <a:buChar char="•"/>
            </a:pPr>
            <a:r>
              <a:rPr lang="en-US" dirty="0"/>
              <a:t>Upstream River Boundary is forced with a discharge of 200 m</a:t>
            </a:r>
            <a:r>
              <a:rPr lang="en-US" baseline="30000" dirty="0"/>
              <a:t>3</a:t>
            </a:r>
            <a:r>
              <a:rPr lang="en-US" dirty="0"/>
              <a:t>/s</a:t>
            </a:r>
          </a:p>
          <a:p>
            <a:pPr marL="285750" indent="-285750">
              <a:buFont typeface="Arial" panose="020B0604020202020204" pitchFamily="34" charset="0"/>
              <a:buChar char="•"/>
            </a:pPr>
            <a:r>
              <a:rPr lang="en-US" dirty="0"/>
              <a:t>Surface Heat Flux over model domain</a:t>
            </a:r>
          </a:p>
          <a:p>
            <a:endParaRPr lang="en-US" dirty="0"/>
          </a:p>
          <a:p>
            <a:r>
              <a:rPr lang="en-US" b="1" dirty="0"/>
              <a:t>Others</a:t>
            </a:r>
          </a:p>
          <a:p>
            <a:pPr marL="285750" indent="-285750">
              <a:buFont typeface="Arial" panose="020B0604020202020204" pitchFamily="34" charset="0"/>
              <a:buChar char="•"/>
            </a:pPr>
            <a:r>
              <a:rPr lang="en-US" dirty="0"/>
              <a:t>11 uniform vertical layers</a:t>
            </a:r>
          </a:p>
          <a:p>
            <a:pPr marL="285750" indent="-285750">
              <a:buFont typeface="Arial" panose="020B0604020202020204" pitchFamily="34" charset="0"/>
              <a:buChar char="•"/>
            </a:pPr>
            <a:r>
              <a:rPr lang="en-US" dirty="0"/>
              <a:t>Time step = 0.5 s</a:t>
            </a:r>
          </a:p>
          <a:p>
            <a:pPr marL="285750" indent="-285750">
              <a:buFont typeface="Arial" panose="020B0604020202020204" pitchFamily="34" charset="0"/>
              <a:buChar char="•"/>
            </a:pPr>
            <a:r>
              <a:rPr lang="en-US" dirty="0"/>
              <a:t>Total simulation time is roughly 5 days on 3840 cores at the Texas Advanced Computing Center's Stampede 2 systems</a:t>
            </a:r>
          </a:p>
          <a:p>
            <a:endParaRPr lang="en-US" dirty="0"/>
          </a:p>
        </p:txBody>
      </p:sp>
      <p:sp>
        <p:nvSpPr>
          <p:cNvPr id="3" name="TextBox 2"/>
          <p:cNvSpPr txBox="1"/>
          <p:nvPr/>
        </p:nvSpPr>
        <p:spPr>
          <a:xfrm>
            <a:off x="222508" y="193384"/>
            <a:ext cx="7778492" cy="523220"/>
          </a:xfrm>
          <a:prstGeom prst="rect">
            <a:avLst/>
          </a:prstGeom>
          <a:noFill/>
        </p:spPr>
        <p:txBody>
          <a:bodyPr wrap="square" rtlCol="0">
            <a:spAutoFit/>
          </a:bodyPr>
          <a:lstStyle/>
          <a:p>
            <a:r>
              <a:rPr lang="en-US" sz="2800" dirty="0"/>
              <a:t>Model Set-up</a:t>
            </a:r>
          </a:p>
        </p:txBody>
      </p:sp>
    </p:spTree>
    <p:extLst>
      <p:ext uri="{BB962C8B-B14F-4D97-AF65-F5344CB8AC3E}">
        <p14:creationId xmlns:p14="http://schemas.microsoft.com/office/powerpoint/2010/main" val="2329908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508" y="193384"/>
            <a:ext cx="7778492" cy="523220"/>
          </a:xfrm>
          <a:prstGeom prst="rect">
            <a:avLst/>
          </a:prstGeom>
          <a:noFill/>
        </p:spPr>
        <p:txBody>
          <a:bodyPr wrap="square" rtlCol="0">
            <a:spAutoFit/>
          </a:bodyPr>
          <a:lstStyle/>
          <a:p>
            <a:r>
              <a:rPr lang="en-US" sz="2800" dirty="0"/>
              <a:t>Results: Surface Salinities </a:t>
            </a:r>
          </a:p>
        </p:txBody>
      </p:sp>
      <p:pic>
        <p:nvPicPr>
          <p:cNvPr id="4" name="test-09-dec-1-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990600"/>
            <a:ext cx="8915400" cy="5279589"/>
          </a:xfrm>
          <a:prstGeom prst="rect">
            <a:avLst/>
          </a:prstGeom>
        </p:spPr>
      </p:pic>
    </p:spTree>
    <p:extLst>
      <p:ext uri="{BB962C8B-B14F-4D97-AF65-F5344CB8AC3E}">
        <p14:creationId xmlns:p14="http://schemas.microsoft.com/office/powerpoint/2010/main" val="7171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914400"/>
            <a:ext cx="5105400" cy="3205305"/>
          </a:xfrm>
          <a:prstGeom prst="rect">
            <a:avLst/>
          </a:prstGeom>
          <a:ln>
            <a:solidFill>
              <a:schemeClr val="tx1"/>
            </a:solidFill>
          </a:ln>
        </p:spPr>
      </p:pic>
      <p:sp>
        <p:nvSpPr>
          <p:cNvPr id="4" name="TextBox 3"/>
          <p:cNvSpPr txBox="1"/>
          <p:nvPr/>
        </p:nvSpPr>
        <p:spPr>
          <a:xfrm>
            <a:off x="222508" y="193384"/>
            <a:ext cx="4572000" cy="523220"/>
          </a:xfrm>
          <a:prstGeom prst="rect">
            <a:avLst/>
          </a:prstGeom>
          <a:noFill/>
        </p:spPr>
        <p:txBody>
          <a:bodyPr wrap="square" rtlCol="0">
            <a:spAutoFit/>
          </a:bodyPr>
          <a:lstStyle/>
          <a:p>
            <a:r>
              <a:rPr lang="en-US" sz="2800" dirty="0"/>
              <a:t>Model Validation: CTD Profiles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64" y="4571999"/>
            <a:ext cx="2903300" cy="16364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811" y="4571998"/>
            <a:ext cx="2903300" cy="163648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8158" y="4571998"/>
            <a:ext cx="2903300" cy="1636480"/>
          </a:xfrm>
          <a:prstGeom prst="rect">
            <a:avLst/>
          </a:prstGeom>
        </p:spPr>
      </p:pic>
      <p:cxnSp>
        <p:nvCxnSpPr>
          <p:cNvPr id="30" name="Straight Arrow Connector 29"/>
          <p:cNvCxnSpPr>
            <a:endCxn id="11" idx="0"/>
          </p:cNvCxnSpPr>
          <p:nvPr/>
        </p:nvCxnSpPr>
        <p:spPr>
          <a:xfrm flipH="1">
            <a:off x="1685114" y="2286000"/>
            <a:ext cx="1972486" cy="2285999"/>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1" idx="0"/>
          </p:cNvCxnSpPr>
          <p:nvPr/>
        </p:nvCxnSpPr>
        <p:spPr>
          <a:xfrm flipH="1">
            <a:off x="4622461" y="2286000"/>
            <a:ext cx="330539" cy="2285998"/>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2" idx="0"/>
          </p:cNvCxnSpPr>
          <p:nvPr/>
        </p:nvCxnSpPr>
        <p:spPr>
          <a:xfrm>
            <a:off x="6773844" y="2667000"/>
            <a:ext cx="785964" cy="1904998"/>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12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914400"/>
            <a:ext cx="5105400" cy="3205305"/>
          </a:xfrm>
          <a:prstGeom prst="rect">
            <a:avLst/>
          </a:prstGeom>
          <a:ln>
            <a:solidFill>
              <a:schemeClr val="tx1"/>
            </a:solidFill>
          </a:ln>
        </p:spPr>
      </p:pic>
      <p:sp>
        <p:nvSpPr>
          <p:cNvPr id="4" name="TextBox 3"/>
          <p:cNvSpPr txBox="1"/>
          <p:nvPr/>
        </p:nvSpPr>
        <p:spPr>
          <a:xfrm>
            <a:off x="222508" y="193384"/>
            <a:ext cx="4572000" cy="523220"/>
          </a:xfrm>
          <a:prstGeom prst="rect">
            <a:avLst/>
          </a:prstGeom>
          <a:noFill/>
        </p:spPr>
        <p:txBody>
          <a:bodyPr wrap="square" rtlCol="0">
            <a:spAutoFit/>
          </a:bodyPr>
          <a:lstStyle/>
          <a:p>
            <a:r>
              <a:rPr lang="en-US" sz="2800" dirty="0"/>
              <a:t>Model Validation: CTD Profiles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43" y="4476903"/>
            <a:ext cx="2747522" cy="2178392"/>
          </a:xfrm>
          <a:prstGeom prst="rect">
            <a:avLst/>
          </a:prstGeom>
        </p:spPr>
      </p:pic>
      <p:cxnSp>
        <p:nvCxnSpPr>
          <p:cNvPr id="30" name="Straight Arrow Connector 29"/>
          <p:cNvCxnSpPr>
            <a:endCxn id="11" idx="0"/>
          </p:cNvCxnSpPr>
          <p:nvPr/>
        </p:nvCxnSpPr>
        <p:spPr>
          <a:xfrm flipH="1">
            <a:off x="1763004" y="3124200"/>
            <a:ext cx="1284996" cy="135270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3" idx="0"/>
          </p:cNvCxnSpPr>
          <p:nvPr/>
        </p:nvCxnSpPr>
        <p:spPr>
          <a:xfrm>
            <a:off x="3342396" y="2819400"/>
            <a:ext cx="1297012" cy="165750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4" idx="0"/>
          </p:cNvCxnSpPr>
          <p:nvPr/>
        </p:nvCxnSpPr>
        <p:spPr>
          <a:xfrm>
            <a:off x="3431161" y="3124200"/>
            <a:ext cx="4084651" cy="1352702"/>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647" y="4476903"/>
            <a:ext cx="2747522" cy="217839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051" y="4476902"/>
            <a:ext cx="2747522" cy="2178392"/>
          </a:xfrm>
          <a:prstGeom prst="rect">
            <a:avLst/>
          </a:prstGeom>
        </p:spPr>
      </p:pic>
    </p:spTree>
    <p:extLst>
      <p:ext uri="{BB962C8B-B14F-4D97-AF65-F5344CB8AC3E}">
        <p14:creationId xmlns:p14="http://schemas.microsoft.com/office/powerpoint/2010/main" val="2927069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914400"/>
            <a:ext cx="5105400" cy="3205305"/>
          </a:xfrm>
          <a:prstGeom prst="rect">
            <a:avLst/>
          </a:prstGeom>
          <a:ln>
            <a:solidFill>
              <a:schemeClr val="tx1"/>
            </a:solidFill>
          </a:ln>
        </p:spPr>
      </p:pic>
      <p:sp>
        <p:nvSpPr>
          <p:cNvPr id="4" name="TextBox 3"/>
          <p:cNvSpPr txBox="1"/>
          <p:nvPr/>
        </p:nvSpPr>
        <p:spPr>
          <a:xfrm>
            <a:off x="222508" y="193384"/>
            <a:ext cx="4572000" cy="523220"/>
          </a:xfrm>
          <a:prstGeom prst="rect">
            <a:avLst/>
          </a:prstGeom>
          <a:noFill/>
        </p:spPr>
        <p:txBody>
          <a:bodyPr wrap="square" rtlCol="0">
            <a:spAutoFit/>
          </a:bodyPr>
          <a:lstStyle/>
          <a:p>
            <a:r>
              <a:rPr lang="en-US" sz="2800" dirty="0"/>
              <a:t>Model Validation: CTD Profiles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43" y="4476903"/>
            <a:ext cx="2747521" cy="2178392"/>
          </a:xfrm>
          <a:prstGeom prst="rect">
            <a:avLst/>
          </a:prstGeom>
        </p:spPr>
      </p:pic>
      <p:cxnSp>
        <p:nvCxnSpPr>
          <p:cNvPr id="30" name="Straight Arrow Connector 29"/>
          <p:cNvCxnSpPr>
            <a:endCxn id="11" idx="0"/>
          </p:cNvCxnSpPr>
          <p:nvPr/>
        </p:nvCxnSpPr>
        <p:spPr>
          <a:xfrm flipH="1">
            <a:off x="1763004" y="2971800"/>
            <a:ext cx="675396" cy="150510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3" idx="0"/>
          </p:cNvCxnSpPr>
          <p:nvPr/>
        </p:nvCxnSpPr>
        <p:spPr>
          <a:xfrm>
            <a:off x="2901882" y="3429000"/>
            <a:ext cx="1737526" cy="104790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4" idx="0"/>
          </p:cNvCxnSpPr>
          <p:nvPr/>
        </p:nvCxnSpPr>
        <p:spPr>
          <a:xfrm>
            <a:off x="3941043" y="3352800"/>
            <a:ext cx="3574769" cy="1124102"/>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5647" y="4476903"/>
            <a:ext cx="2747521" cy="217839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2051" y="4476902"/>
            <a:ext cx="2747521" cy="2178392"/>
          </a:xfrm>
          <a:prstGeom prst="rect">
            <a:avLst/>
          </a:prstGeom>
        </p:spPr>
      </p:pic>
    </p:spTree>
    <p:extLst>
      <p:ext uri="{BB962C8B-B14F-4D97-AF65-F5344CB8AC3E}">
        <p14:creationId xmlns:p14="http://schemas.microsoft.com/office/powerpoint/2010/main" val="416775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33400"/>
            <a:ext cx="7467600" cy="6212062"/>
          </a:xfrm>
          <a:prstGeom prst="rect">
            <a:avLst/>
          </a:prstGeom>
        </p:spPr>
      </p:pic>
      <p:sp>
        <p:nvSpPr>
          <p:cNvPr id="3" name="TextBox 2"/>
          <p:cNvSpPr txBox="1"/>
          <p:nvPr/>
        </p:nvSpPr>
        <p:spPr>
          <a:xfrm>
            <a:off x="222508" y="193384"/>
            <a:ext cx="5721092" cy="523220"/>
          </a:xfrm>
          <a:prstGeom prst="rect">
            <a:avLst/>
          </a:prstGeom>
          <a:noFill/>
        </p:spPr>
        <p:txBody>
          <a:bodyPr wrap="square" rtlCol="0">
            <a:spAutoFit/>
          </a:bodyPr>
          <a:lstStyle/>
          <a:p>
            <a:r>
              <a:rPr lang="en-US" sz="2800" dirty="0"/>
              <a:t>Model Validation: Satellite Imagery</a:t>
            </a:r>
          </a:p>
        </p:txBody>
      </p:sp>
      <p:sp>
        <p:nvSpPr>
          <p:cNvPr id="4" name="TextBox 3"/>
          <p:cNvSpPr txBox="1"/>
          <p:nvPr/>
        </p:nvSpPr>
        <p:spPr>
          <a:xfrm>
            <a:off x="5943600" y="4572000"/>
            <a:ext cx="838200" cy="369332"/>
          </a:xfrm>
          <a:prstGeom prst="rect">
            <a:avLst/>
          </a:prstGeom>
          <a:noFill/>
        </p:spPr>
        <p:txBody>
          <a:bodyPr wrap="square" rtlCol="0">
            <a:spAutoFit/>
          </a:bodyPr>
          <a:lstStyle/>
          <a:p>
            <a:r>
              <a:rPr lang="en-US" dirty="0">
                <a:solidFill>
                  <a:schemeClr val="bg1"/>
                </a:solidFill>
              </a:rPr>
              <a:t>33 </a:t>
            </a:r>
            <a:r>
              <a:rPr lang="en-US" dirty="0" err="1">
                <a:solidFill>
                  <a:schemeClr val="bg1"/>
                </a:solidFill>
              </a:rPr>
              <a:t>psu</a:t>
            </a:r>
            <a:endParaRPr lang="en-US" dirty="0">
              <a:solidFill>
                <a:schemeClr val="bg1"/>
              </a:solidFill>
            </a:endParaRPr>
          </a:p>
        </p:txBody>
      </p:sp>
      <p:sp>
        <p:nvSpPr>
          <p:cNvPr id="5" name="TextBox 4"/>
          <p:cNvSpPr txBox="1"/>
          <p:nvPr/>
        </p:nvSpPr>
        <p:spPr>
          <a:xfrm>
            <a:off x="4895661" y="1249337"/>
            <a:ext cx="2934077" cy="369332"/>
          </a:xfrm>
          <a:prstGeom prst="rect">
            <a:avLst/>
          </a:prstGeom>
          <a:noFill/>
        </p:spPr>
        <p:txBody>
          <a:bodyPr wrap="square" rtlCol="0">
            <a:spAutoFit/>
          </a:bodyPr>
          <a:lstStyle/>
          <a:p>
            <a:r>
              <a:rPr lang="en-US" dirty="0">
                <a:solidFill>
                  <a:schemeClr val="bg1"/>
                </a:solidFill>
              </a:rPr>
              <a:t>12– 03–2013   11:40:21 GMT</a:t>
            </a:r>
          </a:p>
        </p:txBody>
      </p:sp>
      <p:sp>
        <p:nvSpPr>
          <p:cNvPr id="6" name="Rectangle 5"/>
          <p:cNvSpPr/>
          <p:nvPr/>
        </p:nvSpPr>
        <p:spPr>
          <a:xfrm>
            <a:off x="1619816" y="5764654"/>
            <a:ext cx="6209167" cy="369332"/>
          </a:xfrm>
          <a:prstGeom prst="rect">
            <a:avLst/>
          </a:prstGeom>
          <a:noFill/>
        </p:spPr>
        <p:txBody>
          <a:bodyPr wrap="square">
            <a:spAutoFit/>
          </a:bodyPr>
          <a:lstStyle/>
          <a:p>
            <a:pPr algn="just"/>
            <a:r>
              <a:rPr lang="en-US" sz="900" dirty="0">
                <a:solidFill>
                  <a:schemeClr val="bg1">
                    <a:lumMod val="65000"/>
                  </a:schemeClr>
                </a:solidFill>
              </a:rPr>
              <a:t>Source: COSMO-</a:t>
            </a:r>
            <a:r>
              <a:rPr lang="en-US" sz="900" dirty="0" err="1">
                <a:solidFill>
                  <a:schemeClr val="bg1">
                    <a:lumMod val="65000"/>
                  </a:schemeClr>
                </a:solidFill>
              </a:rPr>
              <a:t>SkyMedâ</a:t>
            </a:r>
            <a:r>
              <a:rPr lang="en-US" sz="900" dirty="0">
                <a:solidFill>
                  <a:schemeClr val="bg1">
                    <a:lumMod val="65000"/>
                  </a:schemeClr>
                </a:solidFill>
              </a:rPr>
              <a:t>¢ Product Â©ASI 2013 processed under license from ASI </a:t>
            </a:r>
            <a:r>
              <a:rPr lang="en-US" sz="900" dirty="0" err="1">
                <a:solidFill>
                  <a:schemeClr val="bg1">
                    <a:lumMod val="65000"/>
                  </a:schemeClr>
                </a:solidFill>
              </a:rPr>
              <a:t>â</a:t>
            </a:r>
            <a:r>
              <a:rPr lang="en-US" sz="900" dirty="0">
                <a:solidFill>
                  <a:schemeClr val="bg1">
                    <a:lumMod val="65000"/>
                  </a:schemeClr>
                </a:solidFill>
              </a:rPr>
              <a:t> </a:t>
            </a:r>
            <a:r>
              <a:rPr lang="en-US" sz="900" dirty="0" err="1">
                <a:solidFill>
                  <a:schemeClr val="bg1">
                    <a:lumMod val="65000"/>
                  </a:schemeClr>
                </a:solidFill>
              </a:rPr>
              <a:t>Agenzia</a:t>
            </a:r>
            <a:r>
              <a:rPr lang="en-US" sz="900" dirty="0">
                <a:solidFill>
                  <a:schemeClr val="bg1">
                    <a:lumMod val="65000"/>
                  </a:schemeClr>
                </a:solidFill>
              </a:rPr>
              <a:t> </a:t>
            </a:r>
            <a:r>
              <a:rPr lang="en-US" sz="900" dirty="0" err="1">
                <a:solidFill>
                  <a:schemeClr val="bg1">
                    <a:lumMod val="65000"/>
                  </a:schemeClr>
                </a:solidFill>
              </a:rPr>
              <a:t>Spaziale</a:t>
            </a:r>
            <a:r>
              <a:rPr lang="en-US" sz="900" dirty="0">
                <a:solidFill>
                  <a:schemeClr val="bg1">
                    <a:lumMod val="65000"/>
                  </a:schemeClr>
                </a:solidFill>
              </a:rPr>
              <a:t> </a:t>
            </a:r>
            <a:r>
              <a:rPr lang="en-US" sz="900" dirty="0" err="1">
                <a:solidFill>
                  <a:schemeClr val="bg1">
                    <a:lumMod val="65000"/>
                  </a:schemeClr>
                </a:solidFill>
              </a:rPr>
              <a:t>Italiana</a:t>
            </a:r>
            <a:r>
              <a:rPr lang="en-US" sz="900" dirty="0">
                <a:solidFill>
                  <a:schemeClr val="bg1">
                    <a:lumMod val="65000"/>
                  </a:schemeClr>
                </a:solidFill>
              </a:rPr>
              <a:t>. All rights reserved. Distributed by e-GEOS. Downlinked and processed by CSTARS.</a:t>
            </a:r>
          </a:p>
        </p:txBody>
      </p:sp>
    </p:spTree>
    <p:extLst>
      <p:ext uri="{BB962C8B-B14F-4D97-AF65-F5344CB8AC3E}">
        <p14:creationId xmlns:p14="http://schemas.microsoft.com/office/powerpoint/2010/main" val="4241985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1" y="533400"/>
            <a:ext cx="7467598" cy="6212062"/>
          </a:xfrm>
          <a:prstGeom prst="rect">
            <a:avLst/>
          </a:prstGeom>
        </p:spPr>
      </p:pic>
      <p:sp>
        <p:nvSpPr>
          <p:cNvPr id="3" name="TextBox 2"/>
          <p:cNvSpPr txBox="1"/>
          <p:nvPr/>
        </p:nvSpPr>
        <p:spPr>
          <a:xfrm>
            <a:off x="222508" y="193384"/>
            <a:ext cx="5721092" cy="523220"/>
          </a:xfrm>
          <a:prstGeom prst="rect">
            <a:avLst/>
          </a:prstGeom>
          <a:noFill/>
        </p:spPr>
        <p:txBody>
          <a:bodyPr wrap="square" rtlCol="0">
            <a:spAutoFit/>
          </a:bodyPr>
          <a:lstStyle/>
          <a:p>
            <a:r>
              <a:rPr lang="en-US" sz="2800" dirty="0"/>
              <a:t>Model Validation: Satellite Imagery</a:t>
            </a:r>
          </a:p>
        </p:txBody>
      </p:sp>
      <p:sp>
        <p:nvSpPr>
          <p:cNvPr id="4" name="TextBox 3"/>
          <p:cNvSpPr txBox="1"/>
          <p:nvPr/>
        </p:nvSpPr>
        <p:spPr>
          <a:xfrm>
            <a:off x="5943600" y="4572000"/>
            <a:ext cx="838200" cy="369332"/>
          </a:xfrm>
          <a:prstGeom prst="rect">
            <a:avLst/>
          </a:prstGeom>
          <a:noFill/>
        </p:spPr>
        <p:txBody>
          <a:bodyPr wrap="square" rtlCol="0">
            <a:spAutoFit/>
          </a:bodyPr>
          <a:lstStyle/>
          <a:p>
            <a:r>
              <a:rPr lang="en-US" dirty="0">
                <a:solidFill>
                  <a:schemeClr val="bg1"/>
                </a:solidFill>
              </a:rPr>
              <a:t>33 </a:t>
            </a:r>
            <a:r>
              <a:rPr lang="en-US" dirty="0" err="1">
                <a:solidFill>
                  <a:schemeClr val="bg1"/>
                </a:solidFill>
              </a:rPr>
              <a:t>psu</a:t>
            </a:r>
            <a:endParaRPr lang="en-US" dirty="0">
              <a:solidFill>
                <a:schemeClr val="bg1"/>
              </a:solidFill>
            </a:endParaRPr>
          </a:p>
        </p:txBody>
      </p:sp>
      <p:sp>
        <p:nvSpPr>
          <p:cNvPr id="5" name="Rectangle 4"/>
          <p:cNvSpPr/>
          <p:nvPr/>
        </p:nvSpPr>
        <p:spPr>
          <a:xfrm>
            <a:off x="1619816" y="5764654"/>
            <a:ext cx="6209167" cy="369332"/>
          </a:xfrm>
          <a:prstGeom prst="rect">
            <a:avLst/>
          </a:prstGeom>
          <a:noFill/>
        </p:spPr>
        <p:txBody>
          <a:bodyPr wrap="square">
            <a:spAutoFit/>
          </a:bodyPr>
          <a:lstStyle/>
          <a:p>
            <a:pPr algn="just"/>
            <a:r>
              <a:rPr lang="en-US" sz="900" dirty="0">
                <a:solidFill>
                  <a:schemeClr val="bg1">
                    <a:lumMod val="65000"/>
                  </a:schemeClr>
                </a:solidFill>
              </a:rPr>
              <a:t>Source: COSMO-</a:t>
            </a:r>
            <a:r>
              <a:rPr lang="en-US" sz="900" dirty="0" err="1">
                <a:solidFill>
                  <a:schemeClr val="bg1">
                    <a:lumMod val="65000"/>
                  </a:schemeClr>
                </a:solidFill>
              </a:rPr>
              <a:t>SkyMedâ</a:t>
            </a:r>
            <a:r>
              <a:rPr lang="en-US" sz="900" dirty="0">
                <a:solidFill>
                  <a:schemeClr val="bg1">
                    <a:lumMod val="65000"/>
                  </a:schemeClr>
                </a:solidFill>
              </a:rPr>
              <a:t>¢ Product Â©ASI 2013 processed under license from ASI </a:t>
            </a:r>
            <a:r>
              <a:rPr lang="en-US" sz="900" dirty="0" err="1">
                <a:solidFill>
                  <a:schemeClr val="bg1">
                    <a:lumMod val="65000"/>
                  </a:schemeClr>
                </a:solidFill>
              </a:rPr>
              <a:t>â</a:t>
            </a:r>
            <a:r>
              <a:rPr lang="en-US" sz="900" dirty="0">
                <a:solidFill>
                  <a:schemeClr val="bg1">
                    <a:lumMod val="65000"/>
                  </a:schemeClr>
                </a:solidFill>
              </a:rPr>
              <a:t> </a:t>
            </a:r>
            <a:r>
              <a:rPr lang="en-US" sz="900" dirty="0" err="1">
                <a:solidFill>
                  <a:schemeClr val="bg1">
                    <a:lumMod val="65000"/>
                  </a:schemeClr>
                </a:solidFill>
              </a:rPr>
              <a:t>Agenzia</a:t>
            </a:r>
            <a:r>
              <a:rPr lang="en-US" sz="900" dirty="0">
                <a:solidFill>
                  <a:schemeClr val="bg1">
                    <a:lumMod val="65000"/>
                  </a:schemeClr>
                </a:solidFill>
              </a:rPr>
              <a:t> </a:t>
            </a:r>
            <a:r>
              <a:rPr lang="en-US" sz="900" dirty="0" err="1">
                <a:solidFill>
                  <a:schemeClr val="bg1">
                    <a:lumMod val="65000"/>
                  </a:schemeClr>
                </a:solidFill>
              </a:rPr>
              <a:t>Spaziale</a:t>
            </a:r>
            <a:r>
              <a:rPr lang="en-US" sz="900" dirty="0">
                <a:solidFill>
                  <a:schemeClr val="bg1">
                    <a:lumMod val="65000"/>
                  </a:schemeClr>
                </a:solidFill>
              </a:rPr>
              <a:t> </a:t>
            </a:r>
            <a:r>
              <a:rPr lang="en-US" sz="900" dirty="0" err="1">
                <a:solidFill>
                  <a:schemeClr val="bg1">
                    <a:lumMod val="65000"/>
                  </a:schemeClr>
                </a:solidFill>
              </a:rPr>
              <a:t>Italiana</a:t>
            </a:r>
            <a:r>
              <a:rPr lang="en-US" sz="900" dirty="0">
                <a:solidFill>
                  <a:schemeClr val="bg1">
                    <a:lumMod val="65000"/>
                  </a:schemeClr>
                </a:solidFill>
              </a:rPr>
              <a:t>. All rights reserved. Distributed by e-GEOS. Downlinked and processed by CSTARS.</a:t>
            </a:r>
          </a:p>
        </p:txBody>
      </p:sp>
      <p:sp>
        <p:nvSpPr>
          <p:cNvPr id="6" name="TextBox 5"/>
          <p:cNvSpPr txBox="1"/>
          <p:nvPr/>
        </p:nvSpPr>
        <p:spPr>
          <a:xfrm>
            <a:off x="4895661" y="1249337"/>
            <a:ext cx="2934077" cy="369332"/>
          </a:xfrm>
          <a:prstGeom prst="rect">
            <a:avLst/>
          </a:prstGeom>
          <a:noFill/>
        </p:spPr>
        <p:txBody>
          <a:bodyPr wrap="square" rtlCol="0">
            <a:spAutoFit/>
          </a:bodyPr>
          <a:lstStyle/>
          <a:p>
            <a:r>
              <a:rPr lang="en-US" dirty="0">
                <a:solidFill>
                  <a:schemeClr val="bg1"/>
                </a:solidFill>
              </a:rPr>
              <a:t>12– 04–2013   11:34:20 GMT</a:t>
            </a:r>
          </a:p>
        </p:txBody>
      </p:sp>
    </p:spTree>
    <p:extLst>
      <p:ext uri="{BB962C8B-B14F-4D97-AF65-F5344CB8AC3E}">
        <p14:creationId xmlns:p14="http://schemas.microsoft.com/office/powerpoint/2010/main" val="396756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1" y="533400"/>
            <a:ext cx="7467598" cy="6212061"/>
          </a:xfrm>
          <a:prstGeom prst="rect">
            <a:avLst/>
          </a:prstGeom>
        </p:spPr>
      </p:pic>
      <p:sp>
        <p:nvSpPr>
          <p:cNvPr id="3" name="TextBox 2"/>
          <p:cNvSpPr txBox="1"/>
          <p:nvPr/>
        </p:nvSpPr>
        <p:spPr>
          <a:xfrm>
            <a:off x="222508" y="193384"/>
            <a:ext cx="5721092" cy="523220"/>
          </a:xfrm>
          <a:prstGeom prst="rect">
            <a:avLst/>
          </a:prstGeom>
          <a:noFill/>
        </p:spPr>
        <p:txBody>
          <a:bodyPr wrap="square" rtlCol="0">
            <a:spAutoFit/>
          </a:bodyPr>
          <a:lstStyle/>
          <a:p>
            <a:r>
              <a:rPr lang="en-US" sz="2800" dirty="0"/>
              <a:t>Model Validation: Satellite Imagery</a:t>
            </a:r>
          </a:p>
        </p:txBody>
      </p:sp>
      <p:sp>
        <p:nvSpPr>
          <p:cNvPr id="4" name="TextBox 3"/>
          <p:cNvSpPr txBox="1"/>
          <p:nvPr/>
        </p:nvSpPr>
        <p:spPr>
          <a:xfrm>
            <a:off x="5943600" y="4572000"/>
            <a:ext cx="838200" cy="369332"/>
          </a:xfrm>
          <a:prstGeom prst="rect">
            <a:avLst/>
          </a:prstGeom>
          <a:noFill/>
        </p:spPr>
        <p:txBody>
          <a:bodyPr wrap="square" rtlCol="0">
            <a:spAutoFit/>
          </a:bodyPr>
          <a:lstStyle/>
          <a:p>
            <a:r>
              <a:rPr lang="en-US" dirty="0">
                <a:solidFill>
                  <a:schemeClr val="bg1"/>
                </a:solidFill>
              </a:rPr>
              <a:t>33 </a:t>
            </a:r>
            <a:r>
              <a:rPr lang="en-US" dirty="0" err="1">
                <a:solidFill>
                  <a:schemeClr val="bg1"/>
                </a:solidFill>
              </a:rPr>
              <a:t>psu</a:t>
            </a:r>
            <a:endParaRPr lang="en-US" dirty="0">
              <a:solidFill>
                <a:schemeClr val="bg1"/>
              </a:solidFill>
            </a:endParaRPr>
          </a:p>
        </p:txBody>
      </p:sp>
      <p:sp>
        <p:nvSpPr>
          <p:cNvPr id="5" name="Rectangle 4"/>
          <p:cNvSpPr/>
          <p:nvPr/>
        </p:nvSpPr>
        <p:spPr>
          <a:xfrm>
            <a:off x="1619816" y="5764654"/>
            <a:ext cx="6209167" cy="369332"/>
          </a:xfrm>
          <a:prstGeom prst="rect">
            <a:avLst/>
          </a:prstGeom>
          <a:noFill/>
        </p:spPr>
        <p:txBody>
          <a:bodyPr wrap="square">
            <a:spAutoFit/>
          </a:bodyPr>
          <a:lstStyle/>
          <a:p>
            <a:pPr algn="just"/>
            <a:r>
              <a:rPr lang="en-US" sz="900" dirty="0">
                <a:solidFill>
                  <a:schemeClr val="bg1">
                    <a:lumMod val="65000"/>
                  </a:schemeClr>
                </a:solidFill>
              </a:rPr>
              <a:t>Source: COSMO-</a:t>
            </a:r>
            <a:r>
              <a:rPr lang="en-US" sz="900" dirty="0" err="1">
                <a:solidFill>
                  <a:schemeClr val="bg1">
                    <a:lumMod val="65000"/>
                  </a:schemeClr>
                </a:solidFill>
              </a:rPr>
              <a:t>SkyMedâ</a:t>
            </a:r>
            <a:r>
              <a:rPr lang="en-US" sz="900" dirty="0">
                <a:solidFill>
                  <a:schemeClr val="bg1">
                    <a:lumMod val="65000"/>
                  </a:schemeClr>
                </a:solidFill>
              </a:rPr>
              <a:t>¢ Product Â©ASI 2013 processed under license from ASI </a:t>
            </a:r>
            <a:r>
              <a:rPr lang="en-US" sz="900" dirty="0" err="1">
                <a:solidFill>
                  <a:schemeClr val="bg1">
                    <a:lumMod val="65000"/>
                  </a:schemeClr>
                </a:solidFill>
              </a:rPr>
              <a:t>â</a:t>
            </a:r>
            <a:r>
              <a:rPr lang="en-US" sz="900" dirty="0">
                <a:solidFill>
                  <a:schemeClr val="bg1">
                    <a:lumMod val="65000"/>
                  </a:schemeClr>
                </a:solidFill>
              </a:rPr>
              <a:t> </a:t>
            </a:r>
            <a:r>
              <a:rPr lang="en-US" sz="900" dirty="0" err="1">
                <a:solidFill>
                  <a:schemeClr val="bg1">
                    <a:lumMod val="65000"/>
                  </a:schemeClr>
                </a:solidFill>
              </a:rPr>
              <a:t>Agenzia</a:t>
            </a:r>
            <a:r>
              <a:rPr lang="en-US" sz="900" dirty="0">
                <a:solidFill>
                  <a:schemeClr val="bg1">
                    <a:lumMod val="65000"/>
                  </a:schemeClr>
                </a:solidFill>
              </a:rPr>
              <a:t> </a:t>
            </a:r>
            <a:r>
              <a:rPr lang="en-US" sz="900" dirty="0" err="1">
                <a:solidFill>
                  <a:schemeClr val="bg1">
                    <a:lumMod val="65000"/>
                  </a:schemeClr>
                </a:solidFill>
              </a:rPr>
              <a:t>Spaziale</a:t>
            </a:r>
            <a:r>
              <a:rPr lang="en-US" sz="900" dirty="0">
                <a:solidFill>
                  <a:schemeClr val="bg1">
                    <a:lumMod val="65000"/>
                  </a:schemeClr>
                </a:solidFill>
              </a:rPr>
              <a:t> </a:t>
            </a:r>
            <a:r>
              <a:rPr lang="en-US" sz="900" dirty="0" err="1">
                <a:solidFill>
                  <a:schemeClr val="bg1">
                    <a:lumMod val="65000"/>
                  </a:schemeClr>
                </a:solidFill>
              </a:rPr>
              <a:t>Italiana</a:t>
            </a:r>
            <a:r>
              <a:rPr lang="en-US" sz="900" dirty="0">
                <a:solidFill>
                  <a:schemeClr val="bg1">
                    <a:lumMod val="65000"/>
                  </a:schemeClr>
                </a:solidFill>
              </a:rPr>
              <a:t>. All rights reserved. Distributed by e-GEOS. Downlinked and processed by CSTARS.</a:t>
            </a:r>
          </a:p>
        </p:txBody>
      </p:sp>
      <p:sp>
        <p:nvSpPr>
          <p:cNvPr id="6" name="TextBox 5"/>
          <p:cNvSpPr txBox="1"/>
          <p:nvPr/>
        </p:nvSpPr>
        <p:spPr>
          <a:xfrm>
            <a:off x="4895661" y="1249337"/>
            <a:ext cx="2934077" cy="369332"/>
          </a:xfrm>
          <a:prstGeom prst="rect">
            <a:avLst/>
          </a:prstGeom>
          <a:noFill/>
        </p:spPr>
        <p:txBody>
          <a:bodyPr wrap="square" rtlCol="0">
            <a:spAutoFit/>
          </a:bodyPr>
          <a:lstStyle/>
          <a:p>
            <a:r>
              <a:rPr lang="en-US" dirty="0">
                <a:solidFill>
                  <a:schemeClr val="bg1"/>
                </a:solidFill>
              </a:rPr>
              <a:t>12– 05–2013   11:34:19 GMT</a:t>
            </a:r>
          </a:p>
        </p:txBody>
      </p:sp>
    </p:spTree>
    <p:extLst>
      <p:ext uri="{BB962C8B-B14F-4D97-AF65-F5344CB8AC3E}">
        <p14:creationId xmlns:p14="http://schemas.microsoft.com/office/powerpoint/2010/main" val="420548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508" y="193384"/>
            <a:ext cx="7016492" cy="523220"/>
          </a:xfrm>
          <a:prstGeom prst="rect">
            <a:avLst/>
          </a:prstGeom>
          <a:noFill/>
        </p:spPr>
        <p:txBody>
          <a:bodyPr wrap="square" rtlCol="0">
            <a:spAutoFit/>
          </a:bodyPr>
          <a:lstStyle/>
          <a:p>
            <a:r>
              <a:rPr lang="en-US" sz="2800" dirty="0"/>
              <a:t>Factors affecting Plume Variability: Winds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42" y="2388246"/>
            <a:ext cx="7917044" cy="431039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008790"/>
            <a:ext cx="2475386" cy="1087270"/>
          </a:xfrm>
          <a:prstGeom prst="rect">
            <a:avLst/>
          </a:prstGeom>
        </p:spPr>
      </p:pic>
      <p:sp>
        <p:nvSpPr>
          <p:cNvPr id="23" name="Rectangle 22"/>
          <p:cNvSpPr/>
          <p:nvPr/>
        </p:nvSpPr>
        <p:spPr>
          <a:xfrm>
            <a:off x="7162800" y="1544204"/>
            <a:ext cx="716863" cy="246221"/>
          </a:xfrm>
          <a:prstGeom prst="rect">
            <a:avLst/>
          </a:prstGeom>
          <a:ln>
            <a:noFill/>
          </a:ln>
        </p:spPr>
        <p:txBody>
          <a:bodyPr wrap="none">
            <a:spAutoFit/>
          </a:bodyPr>
          <a:lstStyle/>
          <a:p>
            <a:r>
              <a:rPr lang="en-US" sz="1000" b="1" dirty="0">
                <a:solidFill>
                  <a:schemeClr val="bg1"/>
                </a:solidFill>
              </a:rPr>
              <a:t>Pensacola</a:t>
            </a:r>
            <a:endParaRPr lang="en-US" sz="1000" dirty="0">
              <a:solidFill>
                <a:schemeClr val="bg1"/>
              </a:solidFill>
            </a:endParaRPr>
          </a:p>
        </p:txBody>
      </p:sp>
      <p:sp>
        <p:nvSpPr>
          <p:cNvPr id="28" name="TextBox 27"/>
          <p:cNvSpPr txBox="1"/>
          <p:nvPr/>
        </p:nvSpPr>
        <p:spPr>
          <a:xfrm>
            <a:off x="239486" y="1082716"/>
            <a:ext cx="6008914" cy="646331"/>
          </a:xfrm>
          <a:prstGeom prst="rect">
            <a:avLst/>
          </a:prstGeom>
          <a:noFill/>
        </p:spPr>
        <p:txBody>
          <a:bodyPr wrap="square" rtlCol="0">
            <a:spAutoFit/>
          </a:bodyPr>
          <a:lstStyle/>
          <a:p>
            <a:pPr algn="just"/>
            <a:r>
              <a:rPr lang="en-US" dirty="0"/>
              <a:t>Winter cold fronts over the Florida Panhandle cause multiple 360 degree reversals in wind directions during Dec 1-15</a:t>
            </a:r>
          </a:p>
        </p:txBody>
      </p:sp>
      <p:sp>
        <p:nvSpPr>
          <p:cNvPr id="29" name="Rectangle 28"/>
          <p:cNvSpPr/>
          <p:nvPr/>
        </p:nvSpPr>
        <p:spPr>
          <a:xfrm>
            <a:off x="6858000" y="2325839"/>
            <a:ext cx="1478588" cy="437279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78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0723" y="4114800"/>
            <a:ext cx="2766859" cy="2327289"/>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949" y="4114801"/>
            <a:ext cx="2766859" cy="2327289"/>
          </a:xfrm>
          <a:prstGeom prst="rect">
            <a:avLst/>
          </a:prstGeom>
          <a:ln>
            <a:solidFill>
              <a:schemeClr val="tx1"/>
            </a:solidFill>
          </a:ln>
        </p:spPr>
      </p:pic>
      <p:sp>
        <p:nvSpPr>
          <p:cNvPr id="5" name="TextBox 4"/>
          <p:cNvSpPr txBox="1"/>
          <p:nvPr/>
        </p:nvSpPr>
        <p:spPr>
          <a:xfrm>
            <a:off x="222508" y="193384"/>
            <a:ext cx="7016492" cy="523220"/>
          </a:xfrm>
          <a:prstGeom prst="rect">
            <a:avLst/>
          </a:prstGeom>
          <a:noFill/>
        </p:spPr>
        <p:txBody>
          <a:bodyPr wrap="square" rtlCol="0">
            <a:spAutoFit/>
          </a:bodyPr>
          <a:lstStyle/>
          <a:p>
            <a:r>
              <a:rPr lang="en-US" sz="2800" dirty="0"/>
              <a:t>Factors affecting Plume Variability: Winds</a:t>
            </a:r>
          </a:p>
        </p:txBody>
      </p:sp>
      <p:sp>
        <p:nvSpPr>
          <p:cNvPr id="6" name="TextBox 5"/>
          <p:cNvSpPr txBox="1"/>
          <p:nvPr/>
        </p:nvSpPr>
        <p:spPr>
          <a:xfrm>
            <a:off x="3801706" y="4179640"/>
            <a:ext cx="1524000" cy="369332"/>
          </a:xfrm>
          <a:prstGeom prst="rect">
            <a:avLst/>
          </a:prstGeom>
          <a:noFill/>
        </p:spPr>
        <p:txBody>
          <a:bodyPr wrap="square" rtlCol="0">
            <a:spAutoFit/>
          </a:bodyPr>
          <a:lstStyle/>
          <a:p>
            <a:r>
              <a:rPr lang="en-US" b="1" dirty="0">
                <a:solidFill>
                  <a:schemeClr val="bg1"/>
                </a:solidFill>
              </a:rPr>
              <a:t>December 14</a:t>
            </a:r>
          </a:p>
        </p:txBody>
      </p:sp>
      <p:sp>
        <p:nvSpPr>
          <p:cNvPr id="7" name="TextBox 6"/>
          <p:cNvSpPr txBox="1"/>
          <p:nvPr/>
        </p:nvSpPr>
        <p:spPr>
          <a:xfrm>
            <a:off x="6642152" y="4179640"/>
            <a:ext cx="1524000" cy="369332"/>
          </a:xfrm>
          <a:prstGeom prst="rect">
            <a:avLst/>
          </a:prstGeom>
          <a:noFill/>
        </p:spPr>
        <p:txBody>
          <a:bodyPr wrap="square" rtlCol="0">
            <a:spAutoFit/>
          </a:bodyPr>
          <a:lstStyle/>
          <a:p>
            <a:r>
              <a:rPr lang="en-US" b="1" dirty="0">
                <a:solidFill>
                  <a:schemeClr val="bg1"/>
                </a:solidFill>
              </a:rPr>
              <a:t>December 15</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25" y="4114801"/>
            <a:ext cx="2766859" cy="2327289"/>
          </a:xfrm>
          <a:prstGeom prst="rect">
            <a:avLst/>
          </a:prstGeom>
          <a:ln>
            <a:solidFill>
              <a:schemeClr val="tx1"/>
            </a:solidFill>
          </a:ln>
        </p:spPr>
      </p:pic>
      <p:sp>
        <p:nvSpPr>
          <p:cNvPr id="16" name="TextBox 15"/>
          <p:cNvSpPr txBox="1"/>
          <p:nvPr/>
        </p:nvSpPr>
        <p:spPr>
          <a:xfrm>
            <a:off x="795492" y="4179640"/>
            <a:ext cx="1524000" cy="369332"/>
          </a:xfrm>
          <a:prstGeom prst="rect">
            <a:avLst/>
          </a:prstGeom>
          <a:noFill/>
        </p:spPr>
        <p:txBody>
          <a:bodyPr wrap="square" rtlCol="0">
            <a:spAutoFit/>
          </a:bodyPr>
          <a:lstStyle/>
          <a:p>
            <a:r>
              <a:rPr lang="en-US" b="1" dirty="0">
                <a:solidFill>
                  <a:schemeClr val="bg1"/>
                </a:solidFill>
              </a:rPr>
              <a:t>December 13</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224" y="908119"/>
            <a:ext cx="8562976" cy="3096339"/>
          </a:xfrm>
          <a:prstGeom prst="rect">
            <a:avLst/>
          </a:prstGeom>
        </p:spPr>
      </p:pic>
      <p:sp>
        <p:nvSpPr>
          <p:cNvPr id="41" name="Right Arrow 40"/>
          <p:cNvSpPr/>
          <p:nvPr/>
        </p:nvSpPr>
        <p:spPr>
          <a:xfrm rot="5400000">
            <a:off x="1646867" y="2631701"/>
            <a:ext cx="775144" cy="457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0">
            <a:off x="4673156" y="1904478"/>
            <a:ext cx="775144" cy="457200"/>
          </a:xfrm>
          <a:prstGeom prst="rightArrow">
            <a:avLst/>
          </a:prstGeom>
          <a:solidFill>
            <a:srgbClr val="FFAA00"/>
          </a:solidFill>
          <a:ln>
            <a:solidFill>
              <a:srgbClr val="FF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4639157">
            <a:off x="6851428" y="827014"/>
            <a:ext cx="775144" cy="457200"/>
          </a:xfrm>
          <a:prstGeom prst="rightArrow">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8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193384"/>
            <a:ext cx="4572000" cy="523220"/>
          </a:xfrm>
          <a:prstGeom prst="rect">
            <a:avLst/>
          </a:prstGeom>
          <a:noFill/>
        </p:spPr>
        <p:txBody>
          <a:bodyPr wrap="square" rtlCol="0">
            <a:spAutoFit/>
          </a:bodyPr>
          <a:lstStyle/>
          <a:p>
            <a:r>
              <a:rPr lang="en-US" sz="2800" dirty="0"/>
              <a:t>ADCIRC 301</a:t>
            </a:r>
          </a:p>
        </p:txBody>
      </p:sp>
      <p:pic>
        <p:nvPicPr>
          <p:cNvPr id="3" name="Picture 2"/>
          <p:cNvPicPr>
            <a:picLocks noChangeAspect="1"/>
          </p:cNvPicPr>
          <p:nvPr/>
        </p:nvPicPr>
        <p:blipFill>
          <a:blip r:embed="rId2"/>
          <a:stretch>
            <a:fillRect/>
          </a:stretch>
        </p:blipFill>
        <p:spPr>
          <a:xfrm>
            <a:off x="251083" y="1295400"/>
            <a:ext cx="6225917" cy="2041492"/>
          </a:xfrm>
          <a:prstGeom prst="rect">
            <a:avLst/>
          </a:prstGeom>
        </p:spPr>
      </p:pic>
      <p:sp>
        <p:nvSpPr>
          <p:cNvPr id="4" name="Rounded Rectangle 3"/>
          <p:cNvSpPr/>
          <p:nvPr/>
        </p:nvSpPr>
        <p:spPr>
          <a:xfrm>
            <a:off x="685800" y="1752600"/>
            <a:ext cx="4572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2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193384"/>
            <a:ext cx="7016492" cy="523220"/>
          </a:xfrm>
          <a:prstGeom prst="rect">
            <a:avLst/>
          </a:prstGeom>
          <a:noFill/>
        </p:spPr>
        <p:txBody>
          <a:bodyPr wrap="square" rtlCol="0">
            <a:spAutoFit/>
          </a:bodyPr>
          <a:lstStyle/>
          <a:p>
            <a:r>
              <a:rPr lang="en-US" sz="2800" dirty="0"/>
              <a:t>Summary</a:t>
            </a:r>
          </a:p>
        </p:txBody>
      </p:sp>
      <p:sp>
        <p:nvSpPr>
          <p:cNvPr id="3" name="Rectangle 2"/>
          <p:cNvSpPr/>
          <p:nvPr/>
        </p:nvSpPr>
        <p:spPr>
          <a:xfrm>
            <a:off x="222508" y="838200"/>
            <a:ext cx="8311891" cy="5355312"/>
          </a:xfrm>
          <a:prstGeom prst="rect">
            <a:avLst/>
          </a:prstGeom>
        </p:spPr>
        <p:txBody>
          <a:bodyPr wrap="square">
            <a:spAutoFit/>
          </a:bodyPr>
          <a:lstStyle/>
          <a:p>
            <a:r>
              <a:rPr lang="en-US" b="1" dirty="0"/>
              <a:t>Research Hypotheses and Objectives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The ebb-phase plume at Destin exhibits variability with changes in wind conditions</a:t>
            </a:r>
          </a:p>
          <a:p>
            <a:pPr marL="285750" indent="-285750">
              <a:buFont typeface="Arial" panose="020B0604020202020204" pitchFamily="34" charset="0"/>
              <a:buChar char="•"/>
            </a:pPr>
            <a:r>
              <a:rPr lang="en-US" dirty="0"/>
              <a:t>Aim of the present research is to quantify these changes during winter cold fronts</a:t>
            </a:r>
          </a:p>
          <a:p>
            <a:pPr marL="285750" indent="-285750">
              <a:buFont typeface="Arial" panose="020B0604020202020204" pitchFamily="34" charset="0"/>
              <a:buChar char="•"/>
            </a:pPr>
            <a:endParaRPr lang="en-US" b="1" dirty="0"/>
          </a:p>
          <a:p>
            <a:r>
              <a:rPr lang="en-US" b="1" dirty="0"/>
              <a:t>Modeling Density driven flows in Choctawhatchee Bay using 3D </a:t>
            </a:r>
            <a:r>
              <a:rPr lang="en-US" b="1" dirty="0" err="1"/>
              <a:t>baroclinic</a:t>
            </a:r>
            <a:r>
              <a:rPr lang="en-US" b="1" dirty="0"/>
              <a:t> ADCIRC</a:t>
            </a:r>
          </a:p>
          <a:p>
            <a:endParaRPr lang="en-US" dirty="0"/>
          </a:p>
          <a:p>
            <a:pPr marL="285750" indent="-285750">
              <a:buFont typeface="Arial" panose="020B0604020202020204" pitchFamily="34" charset="0"/>
              <a:buChar char="•"/>
            </a:pPr>
            <a:r>
              <a:rPr lang="en-US" dirty="0"/>
              <a:t>Model salinities show good agreement with observed vertical salinities</a:t>
            </a:r>
          </a:p>
          <a:p>
            <a:pPr marL="285750" indent="-285750">
              <a:buFont typeface="Arial" panose="020B0604020202020204" pitchFamily="34" charset="0"/>
              <a:buChar char="•"/>
            </a:pPr>
            <a:r>
              <a:rPr lang="en-US" dirty="0"/>
              <a:t>Plume signature predicted by the model matches the plume edges  and offshore extents observed in satellite imagery</a:t>
            </a:r>
          </a:p>
          <a:p>
            <a:pPr marL="285750" indent="-285750">
              <a:buFont typeface="Arial" panose="020B0604020202020204" pitchFamily="34" charset="0"/>
              <a:buChar char="•"/>
            </a:pPr>
            <a:endParaRPr lang="en-US" dirty="0"/>
          </a:p>
          <a:p>
            <a:r>
              <a:rPr lang="en-US" b="1" dirty="0"/>
              <a:t>Quantifying variability in plume signature</a:t>
            </a:r>
          </a:p>
          <a:p>
            <a:endParaRPr lang="en-US" dirty="0"/>
          </a:p>
          <a:p>
            <a:pPr marL="285750" indent="-285750">
              <a:buFont typeface="Arial" panose="020B0604020202020204" pitchFamily="34" charset="0"/>
              <a:buChar char="•"/>
            </a:pPr>
            <a:r>
              <a:rPr lang="en-US" dirty="0"/>
              <a:t>Changes in wind direction caused by passing cold fronts causes changes in the plume signature</a:t>
            </a:r>
          </a:p>
          <a:p>
            <a:pPr marL="742950" lvl="1" indent="-285750">
              <a:buFont typeface="Arial" panose="020B0604020202020204" pitchFamily="34" charset="0"/>
              <a:buChar char="•"/>
            </a:pPr>
            <a:r>
              <a:rPr lang="en-US" dirty="0"/>
              <a:t>Winds with an easterly component push the plume to the west of the inlet</a:t>
            </a:r>
          </a:p>
          <a:p>
            <a:pPr marL="742950" lvl="1" indent="-285750">
              <a:buFont typeface="Arial" panose="020B0604020202020204" pitchFamily="34" charset="0"/>
              <a:buChar char="•"/>
            </a:pPr>
            <a:r>
              <a:rPr lang="en-US" dirty="0"/>
              <a:t>Northerly winds push the plume offshore</a:t>
            </a:r>
          </a:p>
          <a:p>
            <a:pPr marL="742950" lvl="1" indent="-285750">
              <a:buFont typeface="Arial" panose="020B0604020202020204" pitchFamily="34" charset="0"/>
              <a:buChar char="•"/>
            </a:pPr>
            <a:r>
              <a:rPr lang="en-US" dirty="0"/>
              <a:t>Model salinities are in agreement with plume behavior observed during SCOPE</a:t>
            </a:r>
          </a:p>
          <a:p>
            <a:pPr marL="285750" indent="-285750">
              <a:buFont typeface="Arial" panose="020B0604020202020204" pitchFamily="34" charset="0"/>
              <a:buChar char="•"/>
            </a:pPr>
            <a:r>
              <a:rPr lang="en-US" dirty="0"/>
              <a:t>Future work will explore plume variability in the absence of winds</a:t>
            </a:r>
          </a:p>
        </p:txBody>
      </p:sp>
    </p:spTree>
    <p:extLst>
      <p:ext uri="{BB962C8B-B14F-4D97-AF65-F5344CB8AC3E}">
        <p14:creationId xmlns:p14="http://schemas.microsoft.com/office/powerpoint/2010/main" val="406650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193384"/>
            <a:ext cx="7016492" cy="523220"/>
          </a:xfrm>
          <a:prstGeom prst="rect">
            <a:avLst/>
          </a:prstGeom>
          <a:noFill/>
        </p:spPr>
        <p:txBody>
          <a:bodyPr wrap="square" rtlCol="0">
            <a:spAutoFit/>
          </a:bodyPr>
          <a:lstStyle/>
          <a:p>
            <a:r>
              <a:rPr lang="en-US" sz="2800" dirty="0"/>
              <a:t>Factors affecting Plume Variability: Tides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6791325" cy="5153025"/>
          </a:xfrm>
          <a:prstGeom prst="rect">
            <a:avLst/>
          </a:prstGeom>
        </p:spPr>
      </p:pic>
    </p:spTree>
    <p:extLst>
      <p:ext uri="{BB962C8B-B14F-4D97-AF65-F5344CB8AC3E}">
        <p14:creationId xmlns:p14="http://schemas.microsoft.com/office/powerpoint/2010/main" val="239215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698" y="1120140"/>
            <a:ext cx="8642604" cy="5052060"/>
          </a:xfrm>
          <a:prstGeom prst="rect">
            <a:avLst/>
          </a:prstGeom>
        </p:spPr>
      </p:pic>
      <p:sp>
        <p:nvSpPr>
          <p:cNvPr id="4" name="TextBox 3"/>
          <p:cNvSpPr txBox="1"/>
          <p:nvPr/>
        </p:nvSpPr>
        <p:spPr>
          <a:xfrm>
            <a:off x="222508" y="193384"/>
            <a:ext cx="7778492" cy="523220"/>
          </a:xfrm>
          <a:prstGeom prst="rect">
            <a:avLst/>
          </a:prstGeom>
          <a:noFill/>
        </p:spPr>
        <p:txBody>
          <a:bodyPr wrap="square" rtlCol="0">
            <a:spAutoFit/>
          </a:bodyPr>
          <a:lstStyle/>
          <a:p>
            <a:r>
              <a:rPr lang="en-US" sz="2800" dirty="0"/>
              <a:t>Choctawhatchee River</a:t>
            </a:r>
          </a:p>
        </p:txBody>
      </p:sp>
    </p:spTree>
    <p:extLst>
      <p:ext uri="{BB962C8B-B14F-4D97-AF65-F5344CB8AC3E}">
        <p14:creationId xmlns:p14="http://schemas.microsoft.com/office/powerpoint/2010/main" val="171043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036888"/>
            <a:ext cx="6819900" cy="5059028"/>
          </a:xfrm>
          <a:prstGeom prst="rect">
            <a:avLst/>
          </a:prstGeom>
        </p:spPr>
      </p:pic>
      <p:cxnSp>
        <p:nvCxnSpPr>
          <p:cNvPr id="3" name="Straight Arrow Connector 2"/>
          <p:cNvCxnSpPr/>
          <p:nvPr/>
        </p:nvCxnSpPr>
        <p:spPr>
          <a:xfrm flipH="1" flipV="1">
            <a:off x="1469666" y="3039448"/>
            <a:ext cx="1295400" cy="14777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184922" y="1168340"/>
            <a:ext cx="2471043" cy="1871108"/>
          </a:xfrm>
          <a:prstGeom prst="rect">
            <a:avLst/>
          </a:prstGeom>
          <a:ln>
            <a:solidFill>
              <a:srgbClr val="FF0000"/>
            </a:solidFill>
          </a:ln>
        </p:spPr>
      </p:pic>
      <p:sp>
        <p:nvSpPr>
          <p:cNvPr id="5" name="TextBox 4"/>
          <p:cNvSpPr txBox="1"/>
          <p:nvPr/>
        </p:nvSpPr>
        <p:spPr>
          <a:xfrm>
            <a:off x="222508" y="193384"/>
            <a:ext cx="4572000" cy="523220"/>
          </a:xfrm>
          <a:prstGeom prst="rect">
            <a:avLst/>
          </a:prstGeom>
          <a:noFill/>
        </p:spPr>
        <p:txBody>
          <a:bodyPr wrap="square" rtlCol="0">
            <a:spAutoFit/>
          </a:bodyPr>
          <a:lstStyle/>
          <a:p>
            <a:r>
              <a:rPr lang="en-US" sz="2800" dirty="0"/>
              <a:t>Study Area</a:t>
            </a:r>
          </a:p>
        </p:txBody>
      </p:sp>
      <p:sp>
        <p:nvSpPr>
          <p:cNvPr id="9" name="Rectangle 8"/>
          <p:cNvSpPr/>
          <p:nvPr/>
        </p:nvSpPr>
        <p:spPr>
          <a:xfrm>
            <a:off x="2209800" y="4572000"/>
            <a:ext cx="16764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25031">
            <a:off x="6805739" y="3340634"/>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508" y="193384"/>
            <a:ext cx="7778492" cy="523220"/>
          </a:xfrm>
          <a:prstGeom prst="rect">
            <a:avLst/>
          </a:prstGeom>
          <a:noFill/>
        </p:spPr>
        <p:txBody>
          <a:bodyPr wrap="square" rtlCol="0">
            <a:spAutoFit/>
          </a:bodyPr>
          <a:lstStyle/>
          <a:p>
            <a:r>
              <a:rPr lang="en-US" sz="2800" dirty="0" err="1"/>
              <a:t>Surfzone</a:t>
            </a:r>
            <a:r>
              <a:rPr lang="en-US" sz="2800" dirty="0"/>
              <a:t> Coastal Oil Pathways Experiment (SCOPE)</a:t>
            </a:r>
          </a:p>
        </p:txBody>
      </p:sp>
      <p:sp>
        <p:nvSpPr>
          <p:cNvPr id="6" name="TextBox 5"/>
          <p:cNvSpPr txBox="1"/>
          <p:nvPr/>
        </p:nvSpPr>
        <p:spPr>
          <a:xfrm>
            <a:off x="110400" y="1391350"/>
            <a:ext cx="8863994" cy="646331"/>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t>To understand the processes that are important for surface transport, both for oil spills and other pollutants, as well as for natural materials.</a:t>
            </a:r>
          </a:p>
        </p:txBody>
      </p:sp>
      <p:pic>
        <p:nvPicPr>
          <p:cNvPr id="7" name="Picture 6"/>
          <p:cNvPicPr>
            <a:picLocks noChangeAspect="1"/>
          </p:cNvPicPr>
          <p:nvPr/>
        </p:nvPicPr>
        <p:blipFill>
          <a:blip r:embed="rId2"/>
          <a:stretch>
            <a:fillRect/>
          </a:stretch>
        </p:blipFill>
        <p:spPr>
          <a:xfrm>
            <a:off x="6048093" y="2174768"/>
            <a:ext cx="2943507" cy="2025318"/>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680" y="4253263"/>
            <a:ext cx="2963040" cy="2025059"/>
          </a:xfrm>
          <a:prstGeom prst="rect">
            <a:avLst/>
          </a:prstGeom>
          <a:ln>
            <a:solidFill>
              <a:schemeClr val="tx1"/>
            </a:solidFill>
          </a:ln>
        </p:spPr>
      </p:pic>
      <p:sp>
        <p:nvSpPr>
          <p:cNvPr id="9" name="TextBox 8"/>
          <p:cNvSpPr txBox="1"/>
          <p:nvPr/>
        </p:nvSpPr>
        <p:spPr>
          <a:xfrm>
            <a:off x="137000" y="2199868"/>
            <a:ext cx="2584569" cy="3970318"/>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dirty="0"/>
              <a:t>Performed by CARTHE scientists between December 3-17, 2013</a:t>
            </a:r>
          </a:p>
          <a:p>
            <a:endParaRPr lang="en-US" dirty="0"/>
          </a:p>
          <a:p>
            <a:pPr marL="285750" indent="-285750">
              <a:buFont typeface="Arial" panose="020B0604020202020204" pitchFamily="34" charset="0"/>
              <a:buChar char="•"/>
            </a:pPr>
            <a:r>
              <a:rPr lang="en-US" dirty="0"/>
              <a:t>With the help of:</a:t>
            </a:r>
          </a:p>
          <a:p>
            <a:endParaRPr lang="en-US" dirty="0"/>
          </a:p>
          <a:p>
            <a:pPr marL="742950" lvl="1" indent="-285750">
              <a:buFont typeface="Arial" panose="020B0604020202020204" pitchFamily="34" charset="0"/>
              <a:buChar char="•"/>
            </a:pPr>
            <a:r>
              <a:rPr lang="en-US" dirty="0"/>
              <a:t>Surface drifters</a:t>
            </a:r>
          </a:p>
          <a:p>
            <a:pPr marL="742950" lvl="1" indent="-285750">
              <a:buFont typeface="Arial" panose="020B0604020202020204" pitchFamily="34" charset="0"/>
              <a:buChar char="•"/>
            </a:pPr>
            <a:r>
              <a:rPr lang="en-US" dirty="0"/>
              <a:t>Dye Releases</a:t>
            </a:r>
          </a:p>
          <a:p>
            <a:pPr marL="742950" lvl="1" indent="-285750">
              <a:buFont typeface="Arial" panose="020B0604020202020204" pitchFamily="34" charset="0"/>
              <a:buChar char="•"/>
            </a:pPr>
            <a:r>
              <a:rPr lang="en-US" dirty="0"/>
              <a:t>Drones</a:t>
            </a:r>
          </a:p>
          <a:p>
            <a:pPr marL="742950" lvl="1" indent="-285750">
              <a:buFont typeface="Arial" panose="020B0604020202020204" pitchFamily="34" charset="0"/>
              <a:buChar char="•"/>
            </a:pPr>
            <a:r>
              <a:rPr lang="en-US" dirty="0" err="1"/>
              <a:t>Jetskis</a:t>
            </a:r>
            <a:endParaRPr lang="en-US" dirty="0"/>
          </a:p>
          <a:p>
            <a:pPr marL="742950" lvl="1" indent="-285750">
              <a:buFont typeface="Arial" panose="020B0604020202020204" pitchFamily="34" charset="0"/>
              <a:buChar char="•"/>
            </a:pPr>
            <a:r>
              <a:rPr lang="en-US" dirty="0"/>
              <a:t>Small boats</a:t>
            </a:r>
          </a:p>
          <a:p>
            <a:pPr marL="742950" lvl="1" indent="-285750">
              <a:buFont typeface="Arial" panose="020B0604020202020204" pitchFamily="34" charset="0"/>
              <a:buChar char="•"/>
            </a:pPr>
            <a:r>
              <a:rPr lang="en-US" dirty="0"/>
              <a:t>Helicopters</a:t>
            </a:r>
          </a:p>
          <a:p>
            <a:pPr marL="742950" lvl="1" indent="-285750">
              <a:buFont typeface="Arial" panose="020B0604020202020204" pitchFamily="34" charset="0"/>
              <a:buChar char="•"/>
            </a:pPr>
            <a:r>
              <a:rPr lang="en-US" dirty="0"/>
              <a:t>ADCPs</a:t>
            </a:r>
          </a:p>
          <a:p>
            <a:pPr marL="742950" lvl="1" indent="-285750">
              <a:buFont typeface="Arial" panose="020B0604020202020204" pitchFamily="34" charset="0"/>
              <a:buChar char="•"/>
            </a:pPr>
            <a:r>
              <a:rPr lang="en-US" dirty="0"/>
              <a:t>CTD casts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494" y="5236884"/>
            <a:ext cx="1121073" cy="988261"/>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9198" y="2159530"/>
            <a:ext cx="2954522" cy="2040556"/>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093" y="4253263"/>
            <a:ext cx="2943507" cy="2033127"/>
          </a:xfrm>
          <a:prstGeom prst="rect">
            <a:avLst/>
          </a:prstGeom>
          <a:ln>
            <a:solidFill>
              <a:srgbClr val="FF0000"/>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3453" y="4259098"/>
            <a:ext cx="1708147" cy="981075"/>
          </a:xfrm>
          <a:prstGeom prst="rect">
            <a:avLst/>
          </a:prstGeom>
          <a:ln>
            <a:solidFill>
              <a:schemeClr val="tx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093" y="4268567"/>
            <a:ext cx="1218154" cy="1587246"/>
          </a:xfrm>
          <a:prstGeom prst="rect">
            <a:avLst/>
          </a:prstGeom>
          <a:ln>
            <a:solidFill>
              <a:schemeClr val="tx1"/>
            </a:solidFill>
          </a:ln>
        </p:spPr>
      </p:pic>
      <p:sp>
        <p:nvSpPr>
          <p:cNvPr id="15" name="Rectangle 14"/>
          <p:cNvSpPr/>
          <p:nvPr/>
        </p:nvSpPr>
        <p:spPr>
          <a:xfrm>
            <a:off x="6797196" y="4776285"/>
            <a:ext cx="448154" cy="1079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90843" y="6268704"/>
            <a:ext cx="1714500" cy="215444"/>
          </a:xfrm>
          <a:prstGeom prst="rect">
            <a:avLst/>
          </a:prstGeom>
          <a:noFill/>
        </p:spPr>
        <p:txBody>
          <a:bodyPr wrap="square" rtlCol="0">
            <a:spAutoFit/>
          </a:bodyPr>
          <a:lstStyle/>
          <a:p>
            <a:pPr algn="ctr"/>
            <a:r>
              <a:rPr lang="en-US" sz="800" dirty="0"/>
              <a:t>Source: </a:t>
            </a:r>
            <a:r>
              <a:rPr lang="en-US" sz="800" dirty="0">
                <a:hlinkClick r:id="rId9"/>
              </a:rPr>
              <a:t>CARTHE Facebook page</a:t>
            </a:r>
            <a:endParaRPr lang="en-US" sz="800" dirty="0"/>
          </a:p>
        </p:txBody>
      </p:sp>
    </p:spTree>
    <p:extLst>
      <p:ext uri="{BB962C8B-B14F-4D97-AF65-F5344CB8AC3E}">
        <p14:creationId xmlns:p14="http://schemas.microsoft.com/office/powerpoint/2010/main" val="358823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193384"/>
            <a:ext cx="7778492" cy="523220"/>
          </a:xfrm>
          <a:prstGeom prst="rect">
            <a:avLst/>
          </a:prstGeom>
          <a:noFill/>
        </p:spPr>
        <p:txBody>
          <a:bodyPr wrap="square" rtlCol="0">
            <a:spAutoFit/>
          </a:bodyPr>
          <a:lstStyle/>
          <a:p>
            <a:r>
              <a:rPr lang="en-US" sz="2800" dirty="0"/>
              <a:t>Brackish Plume at Destin Inlet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96" t="4443" r="5185" b="6667"/>
          <a:stretch/>
        </p:blipFill>
        <p:spPr>
          <a:xfrm>
            <a:off x="137754" y="1208087"/>
            <a:ext cx="4534842" cy="3363913"/>
          </a:xfrm>
          <a:prstGeom prst="rect">
            <a:avLst/>
          </a:prstGeom>
          <a:ln>
            <a:no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831" b="14730"/>
          <a:stretch/>
        </p:blipFill>
        <p:spPr>
          <a:xfrm>
            <a:off x="4811820" y="1379706"/>
            <a:ext cx="4195286" cy="3074950"/>
          </a:xfrm>
          <a:prstGeom prst="rect">
            <a:avLst/>
          </a:prstGeom>
          <a:ln>
            <a:solidFill>
              <a:schemeClr val="tx1"/>
            </a:solidFill>
          </a:ln>
        </p:spPr>
      </p:pic>
      <p:sp>
        <p:nvSpPr>
          <p:cNvPr id="5" name="Rectangle 4"/>
          <p:cNvSpPr/>
          <p:nvPr/>
        </p:nvSpPr>
        <p:spPr>
          <a:xfrm>
            <a:off x="356604" y="4454656"/>
            <a:ext cx="4291596" cy="338554"/>
          </a:xfrm>
          <a:prstGeom prst="rect">
            <a:avLst/>
          </a:prstGeom>
          <a:solidFill>
            <a:schemeClr val="bg1"/>
          </a:solidFill>
        </p:spPr>
        <p:txBody>
          <a:bodyPr wrap="square">
            <a:spAutoFit/>
          </a:bodyPr>
          <a:lstStyle/>
          <a:p>
            <a:pPr algn="just"/>
            <a:r>
              <a:rPr lang="en-US" sz="800" dirty="0"/>
              <a:t>Source: COSMO-</a:t>
            </a:r>
            <a:r>
              <a:rPr lang="en-US" sz="800" dirty="0" err="1"/>
              <a:t>SkyMedâ</a:t>
            </a:r>
            <a:r>
              <a:rPr lang="en-US" sz="800" dirty="0"/>
              <a:t>¢ Product Â©ASI 2013 processed under license from ASI </a:t>
            </a:r>
            <a:r>
              <a:rPr lang="en-US" sz="800" dirty="0" err="1"/>
              <a:t>â</a:t>
            </a:r>
            <a:r>
              <a:rPr lang="en-US" sz="800" dirty="0"/>
              <a:t> </a:t>
            </a:r>
            <a:r>
              <a:rPr lang="en-US" sz="800" dirty="0" err="1"/>
              <a:t>Agenzia</a:t>
            </a:r>
            <a:r>
              <a:rPr lang="en-US" sz="800" dirty="0"/>
              <a:t> </a:t>
            </a:r>
            <a:r>
              <a:rPr lang="en-US" sz="800" dirty="0" err="1"/>
              <a:t>Spaziale</a:t>
            </a:r>
            <a:r>
              <a:rPr lang="en-US" sz="800" dirty="0"/>
              <a:t> </a:t>
            </a:r>
            <a:r>
              <a:rPr lang="en-US" sz="800" dirty="0" err="1"/>
              <a:t>Italiana</a:t>
            </a:r>
            <a:r>
              <a:rPr lang="en-US" sz="800" dirty="0"/>
              <a:t>. All rights reserved. Distributed by e-GEOS. Downlinked and processed by CSTARS.</a:t>
            </a:r>
          </a:p>
        </p:txBody>
      </p:sp>
      <p:sp>
        <p:nvSpPr>
          <p:cNvPr id="6" name="Rectangle 5"/>
          <p:cNvSpPr/>
          <p:nvPr/>
        </p:nvSpPr>
        <p:spPr>
          <a:xfrm>
            <a:off x="396506" y="4844609"/>
            <a:ext cx="8610600" cy="1477328"/>
          </a:xfrm>
          <a:prstGeom prst="rect">
            <a:avLst/>
          </a:prstGeom>
          <a:ln>
            <a:noFill/>
          </a:ln>
        </p:spPr>
        <p:txBody>
          <a:bodyPr wrap="square">
            <a:spAutoFit/>
          </a:bodyPr>
          <a:lstStyle/>
          <a:p>
            <a:pPr marL="285750" indent="-285750">
              <a:buFont typeface="Arial" panose="020B0604020202020204" pitchFamily="34" charset="0"/>
              <a:buChar char="•"/>
            </a:pPr>
            <a:r>
              <a:rPr lang="en-US" dirty="0"/>
              <a:t>Freshwater river discharge that enters an estuary can flow out into the coastal ocean as brackish, buoyant plumes</a:t>
            </a:r>
          </a:p>
          <a:p>
            <a:pPr marL="285750" indent="-285750">
              <a:buFont typeface="Arial" panose="020B0604020202020204" pitchFamily="34" charset="0"/>
              <a:buChar char="•"/>
            </a:pPr>
            <a:r>
              <a:rPr lang="en-US" dirty="0"/>
              <a:t>Surface material slows down and converges along the plume edges due to the density differences across the plume front</a:t>
            </a:r>
          </a:p>
          <a:p>
            <a:pPr marL="285750" indent="-285750">
              <a:buFont typeface="Arial" panose="020B0604020202020204" pitchFamily="34" charset="0"/>
              <a:buChar char="•"/>
            </a:pPr>
            <a:r>
              <a:rPr lang="en-US" dirty="0"/>
              <a:t>SCOPE datasets recorded the presence of a distinct ebb-phase plume at Destin Inlet </a:t>
            </a:r>
          </a:p>
        </p:txBody>
      </p:sp>
    </p:spTree>
    <p:extLst>
      <p:ext uri="{BB962C8B-B14F-4D97-AF65-F5344CB8AC3E}">
        <p14:creationId xmlns:p14="http://schemas.microsoft.com/office/powerpoint/2010/main" val="304418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08" y="193384"/>
            <a:ext cx="7778492" cy="523220"/>
          </a:xfrm>
          <a:prstGeom prst="rect">
            <a:avLst/>
          </a:prstGeom>
          <a:noFill/>
        </p:spPr>
        <p:txBody>
          <a:bodyPr wrap="square" rtlCol="0">
            <a:spAutoFit/>
          </a:bodyPr>
          <a:lstStyle/>
          <a:p>
            <a:r>
              <a:rPr lang="en-US" sz="2800" dirty="0"/>
              <a:t>Research Hypothesis</a:t>
            </a:r>
          </a:p>
        </p:txBody>
      </p:sp>
      <p:sp>
        <p:nvSpPr>
          <p:cNvPr id="3" name="Rectangle 2"/>
          <p:cNvSpPr/>
          <p:nvPr/>
        </p:nvSpPr>
        <p:spPr>
          <a:xfrm>
            <a:off x="241558" y="990600"/>
            <a:ext cx="8769092" cy="1477328"/>
          </a:xfrm>
          <a:prstGeom prst="rect">
            <a:avLst/>
          </a:prstGeom>
        </p:spPr>
        <p:txBody>
          <a:bodyPr wrap="square">
            <a:spAutoFit/>
          </a:bodyPr>
          <a:lstStyle/>
          <a:p>
            <a:pPr algn="just"/>
            <a:r>
              <a:rPr lang="en-US" dirty="0"/>
              <a:t>Ebb-phase plume signature at Destin Inlet exhibits variability as wind forcing changes during the passage of cold fronts</a:t>
            </a:r>
          </a:p>
          <a:p>
            <a:pPr marL="285750" indent="-285750" algn="just">
              <a:buFont typeface="Arial" panose="020B0604020202020204" pitchFamily="34" charset="0"/>
              <a:buChar char="•"/>
            </a:pPr>
            <a:r>
              <a:rPr lang="en-US" dirty="0"/>
              <a:t>Observed during SCOPE experiments in December 2013</a:t>
            </a:r>
          </a:p>
          <a:p>
            <a:pPr marL="285750" indent="-285750" algn="just">
              <a:buFont typeface="Arial" panose="020B0604020202020204" pitchFamily="34" charset="0"/>
              <a:buChar char="•"/>
            </a:pPr>
            <a:r>
              <a:rPr lang="en-US" dirty="0"/>
              <a:t>Variability in plume signature has implications for the transport of surface material such as chemical and oil pollutants and biological material</a:t>
            </a:r>
          </a:p>
        </p:txBody>
      </p:sp>
      <p:sp>
        <p:nvSpPr>
          <p:cNvPr id="4" name="TextBox 3"/>
          <p:cNvSpPr txBox="1"/>
          <p:nvPr/>
        </p:nvSpPr>
        <p:spPr>
          <a:xfrm>
            <a:off x="222508" y="2464925"/>
            <a:ext cx="7778492" cy="523220"/>
          </a:xfrm>
          <a:prstGeom prst="rect">
            <a:avLst/>
          </a:prstGeom>
          <a:noFill/>
        </p:spPr>
        <p:txBody>
          <a:bodyPr wrap="square" rtlCol="0">
            <a:spAutoFit/>
          </a:bodyPr>
          <a:lstStyle/>
          <a:p>
            <a:r>
              <a:rPr lang="en-US" sz="2800" dirty="0"/>
              <a:t>Research Objectives</a:t>
            </a:r>
          </a:p>
        </p:txBody>
      </p:sp>
      <p:sp>
        <p:nvSpPr>
          <p:cNvPr id="5" name="Rectangle 4"/>
          <p:cNvSpPr/>
          <p:nvPr/>
        </p:nvSpPr>
        <p:spPr>
          <a:xfrm>
            <a:off x="212983" y="3031913"/>
            <a:ext cx="8769092" cy="1200329"/>
          </a:xfrm>
          <a:prstGeom prst="rect">
            <a:avLst/>
          </a:prstGeom>
        </p:spPr>
        <p:txBody>
          <a:bodyPr wrap="square">
            <a:spAutoFit/>
          </a:bodyPr>
          <a:lstStyle/>
          <a:p>
            <a:pPr marL="342900" indent="-342900" algn="just">
              <a:buFont typeface="+mj-lt"/>
              <a:buAutoNum type="arabicPeriod"/>
            </a:pPr>
            <a:r>
              <a:rPr lang="en-US" dirty="0"/>
              <a:t>Develop and validate a three dimensional </a:t>
            </a:r>
            <a:r>
              <a:rPr lang="en-US" dirty="0" err="1"/>
              <a:t>baroclinic</a:t>
            </a:r>
            <a:r>
              <a:rPr lang="en-US" dirty="0"/>
              <a:t> model to represent the tide, wind and plume driven circulation in the Choctawhatchee Bay and adjacent shelf waters</a:t>
            </a:r>
          </a:p>
          <a:p>
            <a:pPr marL="342900" indent="-342900" algn="just">
              <a:buFont typeface="+mj-lt"/>
              <a:buAutoNum type="arabicPeriod"/>
            </a:pPr>
            <a:endParaRPr lang="en-US" dirty="0"/>
          </a:p>
          <a:p>
            <a:pPr marL="342900" indent="-342900" algn="just">
              <a:buFont typeface="+mj-lt"/>
              <a:buAutoNum type="arabicPeriod"/>
            </a:pPr>
            <a:r>
              <a:rPr lang="en-US" dirty="0"/>
              <a:t>Quantify plume response during the passage of winter cold fronts over the study area</a:t>
            </a:r>
          </a:p>
        </p:txBody>
      </p:sp>
    </p:spTree>
    <p:extLst>
      <p:ext uri="{BB962C8B-B14F-4D97-AF65-F5344CB8AC3E}">
        <p14:creationId xmlns:p14="http://schemas.microsoft.com/office/powerpoint/2010/main" val="33397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extBox 1"/>
          <p:cNvSpPr txBox="1"/>
          <p:nvPr/>
        </p:nvSpPr>
        <p:spPr>
          <a:xfrm>
            <a:off x="222508" y="193384"/>
            <a:ext cx="7778492" cy="523220"/>
          </a:xfrm>
          <a:prstGeom prst="rect">
            <a:avLst/>
          </a:prstGeom>
          <a:noFill/>
        </p:spPr>
        <p:txBody>
          <a:bodyPr wrap="square" rtlCol="0">
            <a:spAutoFit/>
          </a:bodyPr>
          <a:lstStyle/>
          <a:p>
            <a:r>
              <a:rPr lang="en-US" sz="2800" dirty="0"/>
              <a:t>ADCIRC 3D </a:t>
            </a:r>
            <a:r>
              <a:rPr lang="en-US" sz="2800" dirty="0" err="1"/>
              <a:t>Baroclinic</a:t>
            </a:r>
            <a:endParaRPr lang="en-US" sz="28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7398"/>
          <a:stretch/>
        </p:blipFill>
        <p:spPr>
          <a:xfrm>
            <a:off x="4724400" y="1245082"/>
            <a:ext cx="3457575" cy="1860677"/>
          </a:xfrm>
          <a:prstGeom prst="rect">
            <a:avLst/>
          </a:prstGeom>
        </p:spPr>
      </p:pic>
      <p:graphicFrame>
        <p:nvGraphicFramePr>
          <p:cNvPr id="7" name="Diagram 6"/>
          <p:cNvGraphicFramePr/>
          <p:nvPr>
            <p:extLst>
              <p:ext uri="{D42A27DB-BD31-4B8C-83A1-F6EECF244321}">
                <p14:modId xmlns:p14="http://schemas.microsoft.com/office/powerpoint/2010/main" val="1086905673"/>
              </p:ext>
            </p:extLst>
          </p:nvPr>
        </p:nvGraphicFramePr>
        <p:xfrm>
          <a:off x="406530" y="835554"/>
          <a:ext cx="3901817" cy="275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4550284" y="3126834"/>
            <a:ext cx="3962400" cy="307777"/>
          </a:xfrm>
          <a:prstGeom prst="rect">
            <a:avLst/>
          </a:prstGeom>
        </p:spPr>
        <p:txBody>
          <a:bodyPr wrap="square">
            <a:spAutoFit/>
          </a:bodyPr>
          <a:lstStyle/>
          <a:p>
            <a:pPr algn="ctr"/>
            <a:r>
              <a:rPr lang="en-US" sz="1400" dirty="0"/>
              <a:t>Terrain following sigma co-ordinates in the vertical</a:t>
            </a:r>
          </a:p>
        </p:txBody>
      </p:sp>
      <p:pic>
        <p:nvPicPr>
          <p:cNvPr id="10" name="Picture 9"/>
          <p:cNvPicPr>
            <a:picLocks noChangeAspect="1"/>
          </p:cNvPicPr>
          <p:nvPr/>
        </p:nvPicPr>
        <p:blipFill>
          <a:blip r:embed="rId8"/>
          <a:stretch>
            <a:fillRect/>
          </a:stretch>
        </p:blipFill>
        <p:spPr>
          <a:xfrm>
            <a:off x="1011413" y="4657766"/>
            <a:ext cx="3239258" cy="2073886"/>
          </a:xfrm>
          <a:prstGeom prst="rect">
            <a:avLst/>
          </a:prstGeom>
        </p:spPr>
      </p:pic>
      <p:pic>
        <p:nvPicPr>
          <p:cNvPr id="11" name="Picture 10"/>
          <p:cNvPicPr>
            <a:picLocks noChangeAspect="1"/>
          </p:cNvPicPr>
          <p:nvPr/>
        </p:nvPicPr>
        <p:blipFill>
          <a:blip r:embed="rId9"/>
          <a:stretch>
            <a:fillRect/>
          </a:stretch>
        </p:blipFill>
        <p:spPr>
          <a:xfrm>
            <a:off x="4831316" y="4724400"/>
            <a:ext cx="3160159" cy="2007252"/>
          </a:xfrm>
          <a:prstGeom prst="rect">
            <a:avLst/>
          </a:prstGeom>
        </p:spPr>
      </p:pic>
      <p:sp>
        <p:nvSpPr>
          <p:cNvPr id="13" name="Rectangle 12"/>
          <p:cNvSpPr/>
          <p:nvPr/>
        </p:nvSpPr>
        <p:spPr>
          <a:xfrm>
            <a:off x="1783317" y="4026638"/>
            <a:ext cx="5638799" cy="369332"/>
          </a:xfrm>
          <a:prstGeom prst="rect">
            <a:avLst/>
          </a:prstGeom>
        </p:spPr>
        <p:txBody>
          <a:bodyPr wrap="square">
            <a:spAutoFit/>
          </a:bodyPr>
          <a:lstStyle/>
          <a:p>
            <a:pPr algn="ctr"/>
            <a:r>
              <a:rPr lang="en-US" b="1" dirty="0"/>
              <a:t>Recent Improvements to ADCIRC 3D by Dr. </a:t>
            </a:r>
            <a:r>
              <a:rPr lang="en-US" b="1" dirty="0" err="1"/>
              <a:t>Arash</a:t>
            </a:r>
            <a:r>
              <a:rPr lang="en-US" b="1" dirty="0"/>
              <a:t> </a:t>
            </a:r>
            <a:r>
              <a:rPr lang="en-US" b="1" dirty="0" err="1"/>
              <a:t>Fathi</a:t>
            </a:r>
            <a:r>
              <a:rPr lang="en-US" b="1" dirty="0"/>
              <a:t> </a:t>
            </a:r>
          </a:p>
        </p:txBody>
      </p:sp>
      <p:sp>
        <p:nvSpPr>
          <p:cNvPr id="14" name="TextBox 13"/>
          <p:cNvSpPr txBox="1"/>
          <p:nvPr/>
        </p:nvSpPr>
        <p:spPr>
          <a:xfrm>
            <a:off x="1163038" y="4657766"/>
            <a:ext cx="1320189" cy="369332"/>
          </a:xfrm>
          <a:prstGeom prst="rect">
            <a:avLst/>
          </a:prstGeom>
          <a:noFill/>
        </p:spPr>
        <p:txBody>
          <a:bodyPr wrap="square" rtlCol="0">
            <a:spAutoFit/>
          </a:bodyPr>
          <a:lstStyle/>
          <a:p>
            <a:r>
              <a:rPr lang="en-US" dirty="0"/>
              <a:t>HYCOM</a:t>
            </a:r>
          </a:p>
        </p:txBody>
      </p:sp>
      <p:sp>
        <p:nvSpPr>
          <p:cNvPr id="15" name="TextBox 14"/>
          <p:cNvSpPr txBox="1"/>
          <p:nvPr/>
        </p:nvSpPr>
        <p:spPr>
          <a:xfrm>
            <a:off x="4983717" y="4682250"/>
            <a:ext cx="914400" cy="369332"/>
          </a:xfrm>
          <a:prstGeom prst="rect">
            <a:avLst/>
          </a:prstGeom>
          <a:noFill/>
        </p:spPr>
        <p:txBody>
          <a:bodyPr wrap="square" rtlCol="0">
            <a:spAutoFit/>
          </a:bodyPr>
          <a:lstStyle/>
          <a:p>
            <a:r>
              <a:rPr lang="en-US" dirty="0"/>
              <a:t>ADCIRC</a:t>
            </a:r>
          </a:p>
        </p:txBody>
      </p:sp>
      <p:sp>
        <p:nvSpPr>
          <p:cNvPr id="17" name="TextBox 16"/>
          <p:cNvSpPr txBox="1"/>
          <p:nvPr/>
        </p:nvSpPr>
        <p:spPr>
          <a:xfrm>
            <a:off x="8111563" y="2793703"/>
            <a:ext cx="817174" cy="369332"/>
          </a:xfrm>
          <a:prstGeom prst="rect">
            <a:avLst/>
          </a:prstGeom>
          <a:noFill/>
        </p:spPr>
        <p:txBody>
          <a:bodyPr wrap="square" rtlCol="0">
            <a:spAutoFit/>
          </a:bodyPr>
          <a:lstStyle/>
          <a:p>
            <a:r>
              <a:rPr lang="el-GR" dirty="0">
                <a:latin typeface="Calibri" panose="020F0502020204030204" pitchFamily="34" charset="0"/>
              </a:rPr>
              <a:t>σ</a:t>
            </a:r>
            <a:r>
              <a:rPr lang="en-US" dirty="0">
                <a:latin typeface="Calibri" panose="020F0502020204030204" pitchFamily="34" charset="0"/>
              </a:rPr>
              <a:t> = -1</a:t>
            </a:r>
            <a:endParaRPr lang="en-US" dirty="0"/>
          </a:p>
        </p:txBody>
      </p:sp>
      <p:sp>
        <p:nvSpPr>
          <p:cNvPr id="19" name="TextBox 18"/>
          <p:cNvSpPr txBox="1"/>
          <p:nvPr/>
        </p:nvSpPr>
        <p:spPr>
          <a:xfrm>
            <a:off x="8104097" y="1060416"/>
            <a:ext cx="817174" cy="369332"/>
          </a:xfrm>
          <a:prstGeom prst="rect">
            <a:avLst/>
          </a:prstGeom>
          <a:noFill/>
        </p:spPr>
        <p:txBody>
          <a:bodyPr wrap="square" rtlCol="0">
            <a:spAutoFit/>
          </a:bodyPr>
          <a:lstStyle/>
          <a:p>
            <a:r>
              <a:rPr lang="el-GR" dirty="0">
                <a:latin typeface="Calibri" panose="020F0502020204030204" pitchFamily="34" charset="0"/>
              </a:rPr>
              <a:t>σ</a:t>
            </a:r>
            <a:r>
              <a:rPr lang="en-US" dirty="0">
                <a:latin typeface="Calibri" panose="020F0502020204030204" pitchFamily="34" charset="0"/>
              </a:rPr>
              <a:t> = 1</a:t>
            </a:r>
            <a:endParaRPr lang="en-US" dirty="0"/>
          </a:p>
        </p:txBody>
      </p:sp>
      <p:sp>
        <p:nvSpPr>
          <p:cNvPr id="20" name="Rectangle 19"/>
          <p:cNvSpPr/>
          <p:nvPr/>
        </p:nvSpPr>
        <p:spPr>
          <a:xfrm>
            <a:off x="2631042" y="4304484"/>
            <a:ext cx="4410075" cy="307777"/>
          </a:xfrm>
          <a:prstGeom prst="rect">
            <a:avLst/>
          </a:prstGeom>
        </p:spPr>
        <p:txBody>
          <a:bodyPr wrap="square">
            <a:spAutoFit/>
          </a:bodyPr>
          <a:lstStyle/>
          <a:p>
            <a:pPr algn="ctr"/>
            <a:r>
              <a:rPr lang="en-US" sz="1400" b="1" dirty="0">
                <a:solidFill>
                  <a:srgbClr val="C00000"/>
                </a:solidFill>
              </a:rPr>
              <a:t>Sea surface velocities in the Gulf of Mexico</a:t>
            </a:r>
          </a:p>
        </p:txBody>
      </p:sp>
    </p:spTree>
    <p:extLst>
      <p:ext uri="{BB962C8B-B14F-4D97-AF65-F5344CB8AC3E}">
        <p14:creationId xmlns:p14="http://schemas.microsoft.com/office/powerpoint/2010/main" val="12907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9" presetClass="emph" presetSubtype="0" grpId="0" nodeType="withEffect">
                                  <p:stCondLst>
                                    <p:cond delay="0"/>
                                  </p:stCondLst>
                                  <p:childTnLst>
                                    <p:set>
                                      <p:cBhvr rctx="PPT">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9" presetClass="emph" presetSubtype="0" nodeType="withEffect">
                                  <p:stCondLst>
                                    <p:cond delay="0"/>
                                  </p:stCondLst>
                                  <p:childTnLst>
                                    <p:set>
                                      <p:cBhvr rctx="PPT">
                                        <p:cTn id="19" dur="indefinite"/>
                                        <p:tgtEl>
                                          <p:spTgt spid="6"/>
                                        </p:tgtEl>
                                        <p:attrNameLst>
                                          <p:attrName>style.opacity</p:attrName>
                                        </p:attrNameLst>
                                      </p:cBhvr>
                                      <p:to>
                                        <p:strVal val="0.5"/>
                                      </p:to>
                                    </p:set>
                                    <p:animEffect filter="image" prLst="opacity: 0.5">
                                      <p:cBhvr rctx="IE">
                                        <p:cTn id="20" dur="indefinite"/>
                                        <p:tgtEl>
                                          <p:spTgt spid="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3" grpId="0"/>
      <p:bldP spid="14" grpId="0"/>
      <p:bldP spid="15"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11" y="1528568"/>
            <a:ext cx="8671578" cy="3800864"/>
          </a:xfrm>
          <a:prstGeom prst="rect">
            <a:avLst/>
          </a:prstGeom>
        </p:spPr>
      </p:pic>
      <p:sp>
        <p:nvSpPr>
          <p:cNvPr id="4" name="Rectangle 3"/>
          <p:cNvSpPr/>
          <p:nvPr/>
        </p:nvSpPr>
        <p:spPr>
          <a:xfrm>
            <a:off x="194306" y="5482478"/>
            <a:ext cx="8755389" cy="338554"/>
          </a:xfrm>
          <a:prstGeom prst="rect">
            <a:avLst/>
          </a:prstGeom>
        </p:spPr>
        <p:txBody>
          <a:bodyPr wrap="square">
            <a:spAutoFit/>
          </a:bodyPr>
          <a:lstStyle/>
          <a:p>
            <a:pPr algn="just"/>
            <a:r>
              <a:rPr lang="en-US" sz="800" dirty="0"/>
              <a:t>Source : S. Hagen , A. </a:t>
            </a:r>
            <a:r>
              <a:rPr lang="en-US" sz="800" dirty="0" err="1"/>
              <a:t>Daranpob</a:t>
            </a:r>
            <a:r>
              <a:rPr lang="en-US" sz="800" dirty="0"/>
              <a:t>, P. </a:t>
            </a:r>
            <a:r>
              <a:rPr lang="en-US" sz="800" dirty="0" err="1"/>
              <a:t>Bacopoulos</a:t>
            </a:r>
            <a:r>
              <a:rPr lang="en-US" sz="800" dirty="0"/>
              <a:t>, S. Medeiros, M. </a:t>
            </a:r>
            <a:r>
              <a:rPr lang="en-US" sz="800" dirty="0" err="1"/>
              <a:t>Bilskie</a:t>
            </a:r>
            <a:r>
              <a:rPr lang="en-US" sz="800" dirty="0"/>
              <a:t>, D. </a:t>
            </a:r>
            <a:r>
              <a:rPr lang="en-US" sz="800" dirty="0" err="1"/>
              <a:t>Coggin</a:t>
            </a:r>
            <a:r>
              <a:rPr lang="en-US" sz="800" dirty="0"/>
              <a:t>, M. Salisbury, J. Atkinson and H. Roberts. Storm Surge Modeling for FEMA Flood Map Modernization for the Northwest Florida and Alabama Coast, Digital Elevation Model and Finite Element Mesh Development. Prepared for the Northwest Florida Water Management District and the FEMA, 2011.</a:t>
            </a:r>
          </a:p>
        </p:txBody>
      </p:sp>
      <p:sp>
        <p:nvSpPr>
          <p:cNvPr id="5" name="TextBox 4"/>
          <p:cNvSpPr txBox="1"/>
          <p:nvPr/>
        </p:nvSpPr>
        <p:spPr>
          <a:xfrm>
            <a:off x="222508" y="193384"/>
            <a:ext cx="7778492" cy="523220"/>
          </a:xfrm>
          <a:prstGeom prst="rect">
            <a:avLst/>
          </a:prstGeom>
          <a:noFill/>
        </p:spPr>
        <p:txBody>
          <a:bodyPr wrap="square" rtlCol="0">
            <a:spAutoFit/>
          </a:bodyPr>
          <a:lstStyle/>
          <a:p>
            <a:r>
              <a:rPr lang="en-US" sz="2800" dirty="0"/>
              <a:t>Mesh Development</a:t>
            </a:r>
          </a:p>
        </p:txBody>
      </p:sp>
      <p:sp>
        <p:nvSpPr>
          <p:cNvPr id="6" name="TextBox 5"/>
          <p:cNvSpPr txBox="1"/>
          <p:nvPr/>
        </p:nvSpPr>
        <p:spPr>
          <a:xfrm>
            <a:off x="1445955" y="3484765"/>
            <a:ext cx="990600" cy="276999"/>
          </a:xfrm>
          <a:prstGeom prst="rect">
            <a:avLst/>
          </a:prstGeom>
          <a:noFill/>
          <a:ln>
            <a:noFill/>
          </a:ln>
        </p:spPr>
        <p:txBody>
          <a:bodyPr wrap="square" rtlCol="0">
            <a:spAutoFit/>
          </a:bodyPr>
          <a:lstStyle/>
          <a:p>
            <a:pPr algn="ctr"/>
            <a:r>
              <a:rPr lang="en-US" sz="1200" b="1" dirty="0">
                <a:solidFill>
                  <a:schemeClr val="bg1"/>
                </a:solidFill>
              </a:rPr>
              <a:t>Mobile Bay</a:t>
            </a:r>
          </a:p>
        </p:txBody>
      </p:sp>
      <p:sp>
        <p:nvSpPr>
          <p:cNvPr id="7" name="TextBox 6"/>
          <p:cNvSpPr txBox="1"/>
          <p:nvPr/>
        </p:nvSpPr>
        <p:spPr>
          <a:xfrm>
            <a:off x="2729523" y="3338899"/>
            <a:ext cx="990600" cy="276999"/>
          </a:xfrm>
          <a:prstGeom prst="rect">
            <a:avLst/>
          </a:prstGeom>
          <a:noFill/>
          <a:ln>
            <a:noFill/>
          </a:ln>
        </p:spPr>
        <p:txBody>
          <a:bodyPr wrap="square" rtlCol="0">
            <a:spAutoFit/>
          </a:bodyPr>
          <a:lstStyle/>
          <a:p>
            <a:pPr algn="ctr"/>
            <a:r>
              <a:rPr lang="en-US" sz="1200" b="1" dirty="0" err="1">
                <a:solidFill>
                  <a:schemeClr val="bg1"/>
                </a:solidFill>
              </a:rPr>
              <a:t>Perdido</a:t>
            </a:r>
            <a:r>
              <a:rPr lang="en-US" sz="1200" b="1" dirty="0">
                <a:solidFill>
                  <a:schemeClr val="bg1"/>
                </a:solidFill>
              </a:rPr>
              <a:t> Bay</a:t>
            </a:r>
          </a:p>
        </p:txBody>
      </p:sp>
      <p:sp>
        <p:nvSpPr>
          <p:cNvPr id="9" name="TextBox 8"/>
          <p:cNvSpPr txBox="1"/>
          <p:nvPr/>
        </p:nvSpPr>
        <p:spPr>
          <a:xfrm>
            <a:off x="6096000" y="4572000"/>
            <a:ext cx="1658990" cy="276999"/>
          </a:xfrm>
          <a:prstGeom prst="rect">
            <a:avLst/>
          </a:prstGeom>
          <a:noFill/>
          <a:ln>
            <a:noFill/>
          </a:ln>
        </p:spPr>
        <p:txBody>
          <a:bodyPr wrap="square" rtlCol="0">
            <a:spAutoFit/>
          </a:bodyPr>
          <a:lstStyle/>
          <a:p>
            <a:pPr algn="ctr"/>
            <a:r>
              <a:rPr lang="en-US" sz="1200" b="1" dirty="0">
                <a:solidFill>
                  <a:schemeClr val="bg1"/>
                </a:solidFill>
              </a:rPr>
              <a:t>Apalachicola Bay</a:t>
            </a:r>
          </a:p>
        </p:txBody>
      </p:sp>
      <p:sp>
        <p:nvSpPr>
          <p:cNvPr id="10" name="Rectangle 9"/>
          <p:cNvSpPr/>
          <p:nvPr/>
        </p:nvSpPr>
        <p:spPr>
          <a:xfrm>
            <a:off x="5203982" y="3699309"/>
            <a:ext cx="820994" cy="276999"/>
          </a:xfrm>
          <a:prstGeom prst="rect">
            <a:avLst/>
          </a:prstGeom>
        </p:spPr>
        <p:txBody>
          <a:bodyPr wrap="none">
            <a:spAutoFit/>
          </a:bodyPr>
          <a:lstStyle/>
          <a:p>
            <a:r>
              <a:rPr lang="en-US" sz="1200" b="1" dirty="0">
                <a:solidFill>
                  <a:schemeClr val="bg1"/>
                </a:solidFill>
              </a:rPr>
              <a:t>Pensacola</a:t>
            </a:r>
            <a:endParaRPr lang="en-US" sz="1200" dirty="0"/>
          </a:p>
        </p:txBody>
      </p:sp>
      <p:sp>
        <p:nvSpPr>
          <p:cNvPr id="11" name="TextBox 10"/>
          <p:cNvSpPr txBox="1"/>
          <p:nvPr/>
        </p:nvSpPr>
        <p:spPr>
          <a:xfrm>
            <a:off x="3771900" y="3217291"/>
            <a:ext cx="1600200" cy="276999"/>
          </a:xfrm>
          <a:prstGeom prst="rect">
            <a:avLst/>
          </a:prstGeom>
          <a:noFill/>
          <a:ln>
            <a:noFill/>
          </a:ln>
        </p:spPr>
        <p:txBody>
          <a:bodyPr wrap="square" rtlCol="0">
            <a:spAutoFit/>
          </a:bodyPr>
          <a:lstStyle/>
          <a:p>
            <a:pPr algn="ctr"/>
            <a:r>
              <a:rPr lang="en-US" sz="1200" b="1" dirty="0">
                <a:solidFill>
                  <a:schemeClr val="bg1"/>
                </a:solidFill>
              </a:rPr>
              <a:t>Choctawhatchee Bay</a:t>
            </a:r>
          </a:p>
        </p:txBody>
      </p:sp>
    </p:spTree>
    <p:extLst>
      <p:ext uri="{BB962C8B-B14F-4D97-AF65-F5344CB8AC3E}">
        <p14:creationId xmlns:p14="http://schemas.microsoft.com/office/powerpoint/2010/main" val="252148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92" y="1528568"/>
            <a:ext cx="8653416" cy="3800864"/>
          </a:xfrm>
          <a:prstGeom prst="rect">
            <a:avLst/>
          </a:prstGeom>
        </p:spPr>
      </p:pic>
      <p:sp>
        <p:nvSpPr>
          <p:cNvPr id="5" name="TextBox 4"/>
          <p:cNvSpPr txBox="1"/>
          <p:nvPr/>
        </p:nvSpPr>
        <p:spPr>
          <a:xfrm>
            <a:off x="222508" y="193384"/>
            <a:ext cx="7778492" cy="523220"/>
          </a:xfrm>
          <a:prstGeom prst="rect">
            <a:avLst/>
          </a:prstGeom>
          <a:noFill/>
        </p:spPr>
        <p:txBody>
          <a:bodyPr wrap="square" rtlCol="0">
            <a:spAutoFit/>
          </a:bodyPr>
          <a:lstStyle/>
          <a:p>
            <a:r>
              <a:rPr lang="en-US" sz="2800" dirty="0"/>
              <a:t>Mesh Development</a:t>
            </a:r>
          </a:p>
        </p:txBody>
      </p:sp>
      <p:sp>
        <p:nvSpPr>
          <p:cNvPr id="6" name="TextBox 5"/>
          <p:cNvSpPr txBox="1"/>
          <p:nvPr/>
        </p:nvSpPr>
        <p:spPr>
          <a:xfrm>
            <a:off x="1445955" y="3484765"/>
            <a:ext cx="990600" cy="276999"/>
          </a:xfrm>
          <a:prstGeom prst="rect">
            <a:avLst/>
          </a:prstGeom>
          <a:noFill/>
          <a:ln>
            <a:noFill/>
          </a:ln>
        </p:spPr>
        <p:txBody>
          <a:bodyPr wrap="square" rtlCol="0">
            <a:spAutoFit/>
          </a:bodyPr>
          <a:lstStyle/>
          <a:p>
            <a:pPr algn="ctr"/>
            <a:r>
              <a:rPr lang="en-US" sz="1200" b="1" dirty="0">
                <a:solidFill>
                  <a:schemeClr val="bg1"/>
                </a:solidFill>
              </a:rPr>
              <a:t>Mobile Bay</a:t>
            </a:r>
          </a:p>
        </p:txBody>
      </p:sp>
      <p:sp>
        <p:nvSpPr>
          <p:cNvPr id="9" name="TextBox 8"/>
          <p:cNvSpPr txBox="1"/>
          <p:nvPr/>
        </p:nvSpPr>
        <p:spPr>
          <a:xfrm>
            <a:off x="6096000" y="4572000"/>
            <a:ext cx="1658990" cy="276999"/>
          </a:xfrm>
          <a:prstGeom prst="rect">
            <a:avLst/>
          </a:prstGeom>
          <a:noFill/>
          <a:ln>
            <a:noFill/>
          </a:ln>
        </p:spPr>
        <p:txBody>
          <a:bodyPr wrap="square" rtlCol="0">
            <a:spAutoFit/>
          </a:bodyPr>
          <a:lstStyle/>
          <a:p>
            <a:pPr algn="ctr"/>
            <a:r>
              <a:rPr lang="en-US" sz="1200" b="1" dirty="0">
                <a:solidFill>
                  <a:schemeClr val="bg1"/>
                </a:solidFill>
              </a:rPr>
              <a:t>Apalachicola Bay</a:t>
            </a:r>
          </a:p>
        </p:txBody>
      </p:sp>
      <p:sp>
        <p:nvSpPr>
          <p:cNvPr id="7" name="TextBox 6"/>
          <p:cNvSpPr txBox="1"/>
          <p:nvPr/>
        </p:nvSpPr>
        <p:spPr>
          <a:xfrm>
            <a:off x="301754" y="5646096"/>
            <a:ext cx="3810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Resolving Choctawhatchee River</a:t>
            </a:r>
          </a:p>
          <a:p>
            <a:pPr marL="285750" indent="-285750">
              <a:buFont typeface="Arial" panose="020B0604020202020204" pitchFamily="34" charset="0"/>
              <a:buChar char="•"/>
            </a:pPr>
            <a:r>
              <a:rPr lang="en-US" dirty="0"/>
              <a:t>Bathymetry Smoothing above 15m</a:t>
            </a:r>
          </a:p>
          <a:p>
            <a:pPr marL="285750" indent="-285750">
              <a:buFont typeface="Arial" panose="020B0604020202020204" pitchFamily="34" charset="0"/>
              <a:buChar char="•"/>
            </a:pPr>
            <a:r>
              <a:rPr lang="en-US" dirty="0"/>
              <a:t>Increasing offshore resolution</a:t>
            </a:r>
          </a:p>
        </p:txBody>
      </p:sp>
      <p:sp>
        <p:nvSpPr>
          <p:cNvPr id="10" name="TextBox 9"/>
          <p:cNvSpPr txBox="1"/>
          <p:nvPr/>
        </p:nvSpPr>
        <p:spPr>
          <a:xfrm>
            <a:off x="4800601" y="5646096"/>
            <a:ext cx="4124324"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Inlet Refinement</a:t>
            </a:r>
          </a:p>
          <a:p>
            <a:pPr marL="285750" indent="-285750">
              <a:buFont typeface="Arial" panose="020B0604020202020204" pitchFamily="34" charset="0"/>
              <a:buChar char="•"/>
            </a:pPr>
            <a:r>
              <a:rPr lang="en-US" dirty="0"/>
              <a:t>Shelf-scale mesh </a:t>
            </a:r>
          </a:p>
          <a:p>
            <a:pPr marL="742950" lvl="1" indent="-285750">
              <a:buFont typeface="Arial" panose="020B0604020202020204" pitchFamily="34" charset="0"/>
              <a:buChar char="•"/>
            </a:pPr>
            <a:r>
              <a:rPr lang="en-US" dirty="0"/>
              <a:t>Ocean boundary at 200m contour</a:t>
            </a:r>
          </a:p>
        </p:txBody>
      </p:sp>
      <p:sp>
        <p:nvSpPr>
          <p:cNvPr id="11" name="TextBox 10"/>
          <p:cNvSpPr txBox="1"/>
          <p:nvPr/>
        </p:nvSpPr>
        <p:spPr>
          <a:xfrm>
            <a:off x="3771900" y="3217291"/>
            <a:ext cx="1600200" cy="276999"/>
          </a:xfrm>
          <a:prstGeom prst="rect">
            <a:avLst/>
          </a:prstGeom>
          <a:noFill/>
          <a:ln>
            <a:noFill/>
          </a:ln>
        </p:spPr>
        <p:txBody>
          <a:bodyPr wrap="square" rtlCol="0">
            <a:spAutoFit/>
          </a:bodyPr>
          <a:lstStyle/>
          <a:p>
            <a:pPr algn="ctr"/>
            <a:r>
              <a:rPr lang="en-US" sz="1200" b="1" dirty="0">
                <a:solidFill>
                  <a:schemeClr val="bg1"/>
                </a:solidFill>
              </a:rPr>
              <a:t>Choctawhatchee Bay</a:t>
            </a:r>
          </a:p>
        </p:txBody>
      </p:sp>
    </p:spTree>
    <p:extLst>
      <p:ext uri="{BB962C8B-B14F-4D97-AF65-F5344CB8AC3E}">
        <p14:creationId xmlns:p14="http://schemas.microsoft.com/office/powerpoint/2010/main" val="1386350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13747</TotalTime>
  <Words>1045</Words>
  <Application>Microsoft Macintosh PowerPoint</Application>
  <PresentationFormat>On-screen Show (4:3)</PresentationFormat>
  <Paragraphs>142</Paragraphs>
  <Slides>22</Slides>
  <Notes>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Cyriac</dc:creator>
  <cp:lastModifiedBy>Rosemary Cyriac</cp:lastModifiedBy>
  <cp:revision>63</cp:revision>
  <dcterms:created xsi:type="dcterms:W3CDTF">2006-08-16T00:00:00Z</dcterms:created>
  <dcterms:modified xsi:type="dcterms:W3CDTF">2018-04-12T17:07:27Z</dcterms:modified>
</cp:coreProperties>
</file>