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Roboto"/>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Roboto-italic.fntdata"/><Relationship Id="rId10" Type="http://schemas.openxmlformats.org/officeDocument/2006/relationships/font" Target="fonts/Roboto-bold.fntdata"/><Relationship Id="rId12" Type="http://schemas.openxmlformats.org/officeDocument/2006/relationships/font" Target="fonts/Roboto-boldItalic.fntdata"/><Relationship Id="rId9" Type="http://schemas.openxmlformats.org/officeDocument/2006/relationships/font" Target="fonts/Robot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5f742a596d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f742a596d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5f742a596d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5f742a596d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292925"/>
            <a:ext cx="8222100" cy="1288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000"/>
              <a:t>Supporting Immigrant Students and Their Learning Outcomes:</a:t>
            </a:r>
            <a:endParaRPr sz="4000"/>
          </a:p>
        </p:txBody>
      </p:sp>
      <p:sp>
        <p:nvSpPr>
          <p:cNvPr id="68" name="Google Shape;68;p13"/>
          <p:cNvSpPr txBox="1"/>
          <p:nvPr>
            <p:ph idx="1" type="subTitle"/>
          </p:nvPr>
        </p:nvSpPr>
        <p:spPr>
          <a:xfrm>
            <a:off x="390525" y="158113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A Look at Chapel Hill/Carrboro and New Hanover County Public Schools</a:t>
            </a:r>
            <a:endParaRPr sz="2400"/>
          </a:p>
        </p:txBody>
      </p:sp>
      <p:sp>
        <p:nvSpPr>
          <p:cNvPr id="69" name="Google Shape;69;p13"/>
          <p:cNvSpPr txBox="1"/>
          <p:nvPr>
            <p:ph idx="1" type="subTitle"/>
          </p:nvPr>
        </p:nvSpPr>
        <p:spPr>
          <a:xfrm>
            <a:off x="390525" y="2533600"/>
            <a:ext cx="3480900" cy="254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Hannah Marable</a:t>
            </a:r>
            <a:endParaRPr sz="1600"/>
          </a:p>
          <a:p>
            <a:pPr indent="0" lvl="0" marL="0" rtl="0" algn="l">
              <a:spcBef>
                <a:spcPts val="0"/>
              </a:spcBef>
              <a:spcAft>
                <a:spcPts val="0"/>
              </a:spcAft>
              <a:buNone/>
            </a:pPr>
            <a:r>
              <a:rPr lang="en" sz="1600"/>
              <a:t>SURF Fellow</a:t>
            </a:r>
            <a:endParaRPr sz="1600"/>
          </a:p>
          <a:p>
            <a:pPr indent="0" lvl="0" marL="0" rtl="0" algn="l">
              <a:spcBef>
                <a:spcPts val="0"/>
              </a:spcBef>
              <a:spcAft>
                <a:spcPts val="0"/>
              </a:spcAft>
              <a:buNone/>
            </a:pPr>
            <a:r>
              <a:rPr lang="en" sz="1600"/>
              <a:t>Global Studies and Hispanic Literatures and Cultures</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Advised by Hannah Gill</a:t>
            </a:r>
            <a:endParaRPr sz="1600"/>
          </a:p>
          <a:p>
            <a:pPr indent="0" lvl="0" marL="0" rtl="0" algn="l">
              <a:spcBef>
                <a:spcPts val="0"/>
              </a:spcBef>
              <a:spcAft>
                <a:spcPts val="0"/>
              </a:spcAft>
              <a:buNone/>
            </a:pPr>
            <a:r>
              <a:rPr lang="en" sz="1600"/>
              <a:t>Institute for the Study of the Americas</a:t>
            </a:r>
            <a:endParaRPr sz="1600"/>
          </a:p>
        </p:txBody>
      </p:sp>
      <p:pic>
        <p:nvPicPr>
          <p:cNvPr id="70" name="Google Shape;70;p13"/>
          <p:cNvPicPr preferRelativeResize="0"/>
          <p:nvPr/>
        </p:nvPicPr>
        <p:blipFill rotWithShape="1">
          <a:blip r:embed="rId3">
            <a:alphaModFix/>
          </a:blip>
          <a:srcRect b="0" l="0" r="0" t="0"/>
          <a:stretch/>
        </p:blipFill>
        <p:spPr>
          <a:xfrm>
            <a:off x="5534700" y="2470688"/>
            <a:ext cx="2004626" cy="2672824"/>
          </a:xfrm>
          <a:prstGeom prst="rect">
            <a:avLst/>
          </a:prstGeom>
          <a:noFill/>
          <a:ln>
            <a:noFill/>
          </a:ln>
        </p:spPr>
      </p:pic>
      <p:pic>
        <p:nvPicPr>
          <p:cNvPr id="71" name="Google Shape;71;p13"/>
          <p:cNvPicPr preferRelativeResize="0"/>
          <p:nvPr/>
        </p:nvPicPr>
        <p:blipFill rotWithShape="1">
          <a:blip r:embed="rId4">
            <a:alphaModFix/>
          </a:blip>
          <a:srcRect b="19883" l="12140" r="15683" t="21306"/>
          <a:stretch/>
        </p:blipFill>
        <p:spPr>
          <a:xfrm>
            <a:off x="3347696" y="2470687"/>
            <a:ext cx="2187003" cy="2672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4"/>
          <p:cNvSpPr txBox="1"/>
          <p:nvPr>
            <p:ph type="title"/>
          </p:nvPr>
        </p:nvSpPr>
        <p:spPr>
          <a:xfrm>
            <a:off x="490250" y="488250"/>
            <a:ext cx="77751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FFFFFF"/>
                </a:solidFill>
              </a:rPr>
              <a:t>North Carolina is the fifth-fastest growing state in the country. Nearly 8% of residents are foreign-born. Immigrant students are just as important as native born students - but they have particular needs we must address to facilitate their success in US schools.</a:t>
            </a:r>
            <a:endParaRPr sz="2400">
              <a:solidFill>
                <a:srgbClr val="FFFFFF"/>
              </a:solidFill>
            </a:endParaRPr>
          </a:p>
          <a:p>
            <a:pPr indent="0" lvl="0" marL="0" rtl="0" algn="l">
              <a:spcBef>
                <a:spcPts val="0"/>
              </a:spcBef>
              <a:spcAft>
                <a:spcPts val="0"/>
              </a:spcAft>
              <a:buNone/>
            </a:pPr>
            <a:r>
              <a:t/>
            </a:r>
            <a:endParaRPr sz="2400">
              <a:solidFill>
                <a:srgbClr val="FFFFFF"/>
              </a:solidFill>
            </a:endParaRPr>
          </a:p>
          <a:p>
            <a:pPr indent="0" lvl="0" marL="0" rtl="0" algn="l">
              <a:spcBef>
                <a:spcPts val="0"/>
              </a:spcBef>
              <a:spcAft>
                <a:spcPts val="0"/>
              </a:spcAft>
              <a:buNone/>
            </a:pPr>
            <a:r>
              <a:rPr lang="en" sz="2400">
                <a:solidFill>
                  <a:srgbClr val="FFFFFF"/>
                </a:solidFill>
              </a:rPr>
              <a:t>How are North Carolina schools working to improve the learning outcomes of immigrant and English-learner (EL) students? What are the schools doing to support these children and their families?</a:t>
            </a:r>
            <a:endParaRPr sz="24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Results</a:t>
            </a:r>
            <a:endParaRPr/>
          </a:p>
        </p:txBody>
      </p:sp>
      <p:sp>
        <p:nvSpPr>
          <p:cNvPr id="82" name="Google Shape;82;p15"/>
          <p:cNvSpPr txBox="1"/>
          <p:nvPr>
            <p:ph idx="1" type="body"/>
          </p:nvPr>
        </p:nvSpPr>
        <p:spPr>
          <a:xfrm>
            <a:off x="51000" y="1829925"/>
            <a:ext cx="9042000" cy="3085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sz="1100"/>
              <a:t>My interviews with teachers, administrators, and support staff from CHCCS helped me understand methods for support English-learner (EL) students. I learned about executive parent groups at Carrboro Elementary School, newcomer classrooms at Northside Elementary School, and an county-wide emphasis on bilingual hiring - and much more.</a:t>
            </a:r>
            <a:endParaRPr sz="1100"/>
          </a:p>
          <a:p>
            <a:pPr indent="-298450" lvl="0" marL="457200" rtl="0" algn="l">
              <a:spcBef>
                <a:spcPts val="0"/>
              </a:spcBef>
              <a:spcAft>
                <a:spcPts val="0"/>
              </a:spcAft>
              <a:buSzPts val="1100"/>
              <a:buChar char="●"/>
            </a:pPr>
            <a:r>
              <a:rPr lang="en" sz="1100"/>
              <a:t>My interviews in New Hanover County Schools helped me to understand some of the challenges to serving English-learning students in my home county. These challenges include: a lack of diversity and bilingualism among employees - especially in leadership roles, a struggle to recruit Hispanic and African-Americans families to the Spanish immersion program at the International School at Gregory, and “bigger fish to fry” - the county has bigger concerns than a small, but growing EL student population.</a:t>
            </a:r>
            <a:endParaRPr sz="1100"/>
          </a:p>
          <a:p>
            <a:pPr indent="-298450" lvl="0" marL="457200" rtl="0" algn="l">
              <a:spcBef>
                <a:spcPts val="0"/>
              </a:spcBef>
              <a:spcAft>
                <a:spcPts val="0"/>
              </a:spcAft>
              <a:buSzPts val="1100"/>
              <a:buChar char="●"/>
            </a:pPr>
            <a:r>
              <a:rPr lang="en" sz="1100"/>
              <a:t>I presented five recommendations based on my summer research to the New Hanover County Board of Education on August 6. I shared numbers regarding the EL and newcomer population in the county, compared NHCS EL’s progress towards exiting the EL designation with the state and the southeast region, and offered five suggestions for strengthening support for immigrant and EL students. I hoped that my presentation would get the Board invested in being proactive about creating strong supports for ELs as the population continues to grow in my county. I wanted to inform the Board, and other members of the community, about how schools around the state are supporting English-learners, and propel them to consider adopting some of these methods.</a:t>
            </a:r>
            <a:endParaRPr sz="1100"/>
          </a:p>
          <a:p>
            <a:pPr indent="-298450" lvl="0" marL="457200" rtl="0" algn="l">
              <a:spcBef>
                <a:spcPts val="0"/>
              </a:spcBef>
              <a:spcAft>
                <a:spcPts val="0"/>
              </a:spcAft>
              <a:buSzPts val="1100"/>
              <a:buChar char="●"/>
            </a:pPr>
            <a:r>
              <a:rPr lang="en" sz="1100"/>
              <a:t>There is lots more to be done - more North Carolina schools to visit, more teachers to interview, more recommendations to be made, and more minds to be changed. I barely scratched the surface on the topic this summer, and would love to continue in the future.</a:t>
            </a:r>
            <a:endParaRPr sz="1100"/>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