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9926875" cy="37855525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joyner" initials="p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98CA"/>
    <a:srgbClr val="002454"/>
    <a:srgbClr val="DDDDDD"/>
    <a:srgbClr val="EAEAEA"/>
    <a:srgbClr val="6699CC"/>
    <a:srgbClr val="FF0000"/>
    <a:srgbClr val="333399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172" autoAdjust="0"/>
  </p:normalViewPr>
  <p:slideViewPr>
    <p:cSldViewPr>
      <p:cViewPr>
        <p:scale>
          <a:sx n="23" d="100"/>
          <a:sy n="23" d="100"/>
        </p:scale>
        <p:origin x="-720" y="-216"/>
      </p:cViewPr>
      <p:guideLst>
        <p:guide orient="horz" pos="1104"/>
        <p:guide pos="15630"/>
        <p:guide pos="836"/>
        <p:guide pos="30388"/>
        <p:guide pos="11507"/>
        <p:guide pos="21924"/>
        <p:guide pos="19961"/>
        <p:guide pos="26725"/>
        <p:guide pos="48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1C765EE3-2E35-4A0A-9388-8C30B38F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9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696913"/>
            <a:ext cx="45974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FE5B945D-882C-4B7C-9082-21FE026E1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BD08A-7473-4B65-B5D9-7F52EE2BC6F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913" y="11760200"/>
            <a:ext cx="42437050" cy="8113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9825" y="21451888"/>
            <a:ext cx="34948813" cy="96742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C3480-B456-42AE-A3CA-37A58DE95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BF1AB-F898-42FD-83BF-897EE5718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572700" y="3363913"/>
            <a:ext cx="10607675" cy="3028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0" y="3363913"/>
            <a:ext cx="31673800" cy="3028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2E139-B165-4BA6-BA38-030223A8B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60287-CF63-4BA5-AF0B-F566769C6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350" y="24325263"/>
            <a:ext cx="42438638" cy="7518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3350" y="16044863"/>
            <a:ext cx="42438638" cy="82804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542BD-7842-4707-BE4F-0227FD944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0" y="10934700"/>
            <a:ext cx="21140738" cy="2271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39638" y="10934700"/>
            <a:ext cx="21140737" cy="2271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179DD-5BD7-4A88-A16B-EB916A854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7138" y="1516063"/>
            <a:ext cx="44934187" cy="63087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7138" y="8474075"/>
            <a:ext cx="22058312" cy="3530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7138" y="12004675"/>
            <a:ext cx="22058312" cy="218106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361900" y="8474075"/>
            <a:ext cx="22069425" cy="3530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361900" y="12004675"/>
            <a:ext cx="22069425" cy="218106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C9C40-798F-4B22-8136-FBCA1C769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8A2D9-02EC-40C8-8A89-FC2FB9047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D26B0-DDDD-4790-A4BF-F1054CBB3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7138" y="1506538"/>
            <a:ext cx="16424275" cy="6415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9900" y="1506538"/>
            <a:ext cx="27911425" cy="3230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7138" y="7921625"/>
            <a:ext cx="16424275" cy="2589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D5179-0350-4E96-9FF4-DFECEFA26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350" y="26498550"/>
            <a:ext cx="29956125" cy="3128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85350" y="3382963"/>
            <a:ext cx="29956125" cy="22712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85350" y="29627513"/>
            <a:ext cx="29956125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ADD1D-450C-4EB0-A70C-F6531BF95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0" y="3363913"/>
            <a:ext cx="42433875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9586" tIns="239793" rIns="479586" bIns="2397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0" y="10934700"/>
            <a:ext cx="42433875" cy="2271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46500" y="34491613"/>
            <a:ext cx="10401300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 algn="l">
              <a:defRPr sz="7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59275" y="34491613"/>
            <a:ext cx="15808325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>
              <a:defRPr sz="7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79075" y="34491613"/>
            <a:ext cx="10401300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 algn="r">
              <a:defRPr sz="7400"/>
            </a:lvl1pPr>
          </a:lstStyle>
          <a:p>
            <a:fld id="{8C68503C-57FF-410E-9FCC-2D3A6444FD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2pPr>
      <a:lvl3pPr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3pPr>
      <a:lvl4pPr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4pPr>
      <a:lvl5pPr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5pPr>
      <a:lvl6pPr marL="457200"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6pPr>
      <a:lvl7pPr marL="914400"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7pPr>
      <a:lvl8pPr marL="1371600"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8pPr>
      <a:lvl9pPr marL="1828800" algn="ctr" defTabSz="47942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9pPr>
    </p:titleStyle>
    <p:bodyStyle>
      <a:lvl1pPr marL="1797050" indent="-1797050" algn="l" defTabSz="4794250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97313" indent="-1500188" algn="l" defTabSz="47942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5994400" indent="-1200150" algn="l" defTabSz="4794250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</a:defRPr>
      </a:lvl3pPr>
      <a:lvl4pPr marL="8391525" indent="-1196975" algn="l" defTabSz="4794250" rtl="0" eaLnBrk="0" fontAlgn="base" hangingPunct="0">
        <a:spcBef>
          <a:spcPct val="20000"/>
        </a:spcBef>
        <a:spcAft>
          <a:spcPct val="0"/>
        </a:spcAft>
        <a:buChar char="–"/>
        <a:defRPr sz="10600">
          <a:solidFill>
            <a:schemeClr val="tx1"/>
          </a:solidFill>
          <a:latin typeface="+mn-lt"/>
        </a:defRPr>
      </a:lvl4pPr>
      <a:lvl5pPr marL="10791825" indent="-1200150" algn="l" defTabSz="4794250" rtl="0" eaLnBrk="0" fontAlgn="base" hangingPunct="0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5pPr>
      <a:lvl6pPr marL="11249025" indent="-1200150" algn="l" defTabSz="4794250" rtl="0" eaLnBrk="0" fontAlgn="base" hangingPunct="0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6pPr>
      <a:lvl7pPr marL="11706225" indent="-1200150" algn="l" defTabSz="4794250" rtl="0" eaLnBrk="0" fontAlgn="base" hangingPunct="0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7pPr>
      <a:lvl8pPr marL="12163425" indent="-1200150" algn="l" defTabSz="4794250" rtl="0" eaLnBrk="0" fontAlgn="base" hangingPunct="0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8pPr>
      <a:lvl9pPr marL="12620625" indent="-1200150" algn="l" defTabSz="4794250" rtl="0" eaLnBrk="0" fontAlgn="base" hangingPunct="0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11-26 at 11.36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8439" y="7336237"/>
            <a:ext cx="17992867" cy="8211290"/>
          </a:xfrm>
          <a:prstGeom prst="rect">
            <a:avLst/>
          </a:prstGeom>
        </p:spPr>
      </p:pic>
      <p:pic>
        <p:nvPicPr>
          <p:cNvPr id="2" name="Picture 1" descr="Screen shot 2012-11-26 at 11.32.4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9837" y="26297829"/>
            <a:ext cx="19454178" cy="7973565"/>
          </a:xfrm>
          <a:prstGeom prst="rect">
            <a:avLst/>
          </a:prstGeom>
        </p:spPr>
      </p:pic>
      <p:pic>
        <p:nvPicPr>
          <p:cNvPr id="2061" name="Picture 2060" descr="Screen shot 2012-11-20 at 6.32.3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3237" y="16413162"/>
            <a:ext cx="17922584" cy="8686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 bwMode="auto">
          <a:xfrm>
            <a:off x="0" y="-46038"/>
            <a:ext cx="49926875" cy="4572000"/>
          </a:xfrm>
          <a:prstGeom prst="rect">
            <a:avLst/>
          </a:prstGeom>
          <a:solidFill>
            <a:srgbClr val="00245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3" name="Text Box 461"/>
          <p:cNvSpPr txBox="1">
            <a:spLocks noChangeArrowheads="1"/>
          </p:cNvSpPr>
          <p:nvPr/>
        </p:nvSpPr>
        <p:spPr bwMode="auto">
          <a:xfrm>
            <a:off x="-639763" y="-65088"/>
            <a:ext cx="49926875" cy="174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373" tIns="0" rIns="95373" bIns="0">
            <a:spAutoFit/>
          </a:bodyPr>
          <a:lstStyle/>
          <a:p>
            <a:pPr algn="r" defTabSz="954088">
              <a:lnSpc>
                <a:spcPct val="20000"/>
              </a:lnSpc>
              <a:spcBef>
                <a:spcPct val="50000"/>
              </a:spcBef>
            </a:pPr>
            <a:endParaRPr lang="en-US" sz="8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Perceptions of a pharmacist in an ambulatory care setting</a:t>
            </a:r>
            <a:endParaRPr lang="en-US" sz="9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 Box 461"/>
          <p:cNvSpPr txBox="1">
            <a:spLocks noChangeArrowheads="1"/>
          </p:cNvSpPr>
          <p:nvPr/>
        </p:nvSpPr>
        <p:spPr bwMode="auto">
          <a:xfrm>
            <a:off x="1646237" y="2172270"/>
            <a:ext cx="459628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373" tIns="0" rIns="95373" bIns="0">
            <a:spAutoFit/>
          </a:bodyPr>
          <a:lstStyle/>
          <a:p>
            <a:pPr algn="r" defTabSz="954088">
              <a:lnSpc>
                <a:spcPct val="20000"/>
              </a:lnSpc>
              <a:spcBef>
                <a:spcPts val="600"/>
              </a:spcBef>
            </a:pPr>
            <a:endParaRPr lang="en-US" sz="8000" b="1" dirty="0" smtClean="0">
              <a:solidFill>
                <a:schemeClr val="bg1"/>
              </a:solidFill>
              <a:latin typeface="Arial" charset="0"/>
            </a:endParaRPr>
          </a:p>
          <a:p>
            <a:pPr defTabSz="954088">
              <a:lnSpc>
                <a:spcPct val="40000"/>
              </a:lnSpc>
              <a:spcBef>
                <a:spcPts val="6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Arial" charset="0"/>
              </a:rPr>
              <a:t>Brianna McQuade </a:t>
            </a:r>
            <a:r>
              <a:rPr lang="en-US" sz="6000" b="1" dirty="0" err="1" smtClean="0">
                <a:solidFill>
                  <a:schemeClr val="bg1"/>
                </a:solidFill>
                <a:latin typeface="Arial" charset="0"/>
              </a:rPr>
              <a:t>PharmD</a:t>
            </a:r>
            <a:r>
              <a:rPr lang="en-US" sz="6000" b="1" dirty="0" smtClean="0">
                <a:solidFill>
                  <a:schemeClr val="bg1"/>
                </a:solidFill>
                <a:latin typeface="Arial" charset="0"/>
              </a:rPr>
              <a:t> Candidate, Kim Kelly </a:t>
            </a:r>
            <a:r>
              <a:rPr lang="en-US" sz="6000" b="1" dirty="0" err="1" smtClean="0">
                <a:solidFill>
                  <a:schemeClr val="bg1"/>
                </a:solidFill>
                <a:latin typeface="Arial" charset="0"/>
              </a:rPr>
              <a:t>PharmD</a:t>
            </a:r>
            <a:r>
              <a:rPr lang="en-US" sz="6000" b="1" dirty="0" smtClean="0">
                <a:solidFill>
                  <a:schemeClr val="bg1"/>
                </a:solidFill>
                <a:latin typeface="Arial" charset="0"/>
              </a:rPr>
              <a:t>, BCPS</a:t>
            </a:r>
          </a:p>
          <a:p>
            <a:pPr algn="r" defTabSz="954088">
              <a:lnSpc>
                <a:spcPct val="40000"/>
              </a:lnSpc>
              <a:spcBef>
                <a:spcPts val="6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defTabSz="954088">
              <a:lnSpc>
                <a:spcPct val="40000"/>
              </a:lnSpc>
              <a:spcBef>
                <a:spcPts val="600"/>
              </a:spcBef>
            </a:pPr>
            <a:r>
              <a:rPr lang="en-US" sz="6000" b="1" dirty="0" err="1" smtClean="0">
                <a:solidFill>
                  <a:schemeClr val="bg1"/>
                </a:solidFill>
                <a:latin typeface="Arial" charset="0"/>
              </a:rPr>
              <a:t>WakeMed</a:t>
            </a:r>
            <a:r>
              <a:rPr lang="en-US" sz="6000" b="1" dirty="0" smtClean="0">
                <a:solidFill>
                  <a:schemeClr val="bg1"/>
                </a:solidFill>
                <a:latin typeface="Arial" charset="0"/>
              </a:rPr>
              <a:t> Health and Hospitals, Raleigh, North Carolina</a:t>
            </a:r>
            <a:endParaRPr lang="en-US" sz="6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503237" y="4906962"/>
            <a:ext cx="14630400" cy="1158240"/>
          </a:xfrm>
          <a:prstGeom prst="roundRect">
            <a:avLst/>
          </a:prstGeom>
          <a:solidFill>
            <a:srgbClr val="002454"/>
          </a:solidFill>
          <a:ln w="6350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03237" y="18166238"/>
            <a:ext cx="14630400" cy="1295400"/>
          </a:xfrm>
          <a:prstGeom prst="roundRect">
            <a:avLst/>
          </a:prstGeom>
          <a:solidFill>
            <a:srgbClr val="002454"/>
          </a:solidFill>
          <a:ln w="6350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METHODS</a:t>
            </a:r>
          </a:p>
        </p:txBody>
      </p:sp>
      <p:sp>
        <p:nvSpPr>
          <p:cNvPr id="35" name="Text Box 708"/>
          <p:cNvSpPr txBox="1">
            <a:spLocks noChangeArrowheads="1"/>
          </p:cNvSpPr>
          <p:nvPr/>
        </p:nvSpPr>
        <p:spPr bwMode="auto">
          <a:xfrm>
            <a:off x="808037" y="6278563"/>
            <a:ext cx="14173200" cy="112013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The goal of the patient centered medical home model (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PCMH)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is to provide comprehensive and robust healthcare to patients through relationships with medical professionals</a:t>
            </a:r>
            <a:r>
              <a:rPr lang="en-US" sz="4400" b="1" baseline="30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4400" b="1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Pharmacists can perform medication assessments and participate in clinical practices on the outpatient level to optimize overall health outcomes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Pharmacist services utilized in the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PCMH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demonstrate improvement of patient health outcomes and lessened physician burden</a:t>
            </a:r>
            <a:r>
              <a:rPr lang="en-US" sz="44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4400" b="1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While patient outcomes and physician benefits have been explored, patient perception of these pharmacist services is currently unknown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The purpose of this study was to determine how patients view and benefit from pharmacists as members of their healthcare team in three primary care settings in Raleigh, North Carolina 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15590837" y="4906962"/>
            <a:ext cx="34061400" cy="1143000"/>
          </a:xfrm>
          <a:prstGeom prst="roundRect">
            <a:avLst/>
          </a:prstGeom>
          <a:solidFill>
            <a:srgbClr val="002454"/>
          </a:solidFill>
          <a:ln w="6350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0" y="4068762"/>
            <a:ext cx="49926875" cy="7620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7" y="848796"/>
            <a:ext cx="10058400" cy="264694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757227"/>
              </p:ext>
            </p:extLst>
          </p:nvPr>
        </p:nvGraphicFramePr>
        <p:xfrm>
          <a:off x="15667037" y="7726362"/>
          <a:ext cx="14630400" cy="1167383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562600"/>
                <a:gridCol w="3200400"/>
                <a:gridCol w="2286000"/>
                <a:gridCol w="3581400"/>
              </a:tblGrid>
              <a:tr h="13959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/>
                          <a:cs typeface="Calibri"/>
                        </a:rPr>
                        <a:t>Yes, n/total responses (%)</a:t>
                      </a:r>
                      <a:endParaRPr lang="en-US" sz="32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No*,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Somewhat*,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Did the pharmacist answer all your questions? 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16/16 (100)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</a:t>
                      </a:r>
                      <a:r>
                        <a:rPr lang="en-US" sz="2800" baseline="0" dirty="0" smtClean="0">
                          <a:latin typeface="Calibri"/>
                          <a:cs typeface="Calibri"/>
                        </a:rPr>
                        <a:t>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Do you understand your medications better than you did before the consultation? 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11/14 (79)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1/14 (7)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2/14 (14)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24968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Did the pharmacist explain what to do if you experience side effects from your medication? 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9/13 (69)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4/13 (31)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0/13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Did you learn anything unique about your medication that you didn’t know before? 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6/13 (46)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4/13 (31)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3/13 (23)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Do you understand your treatment goals better than you did before the consultation? 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15/16 (94)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1/16 (6)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Do you understand your medication regimen better than you did before? 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10/13 (77)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2/13 (15)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1/13 (8)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432560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Did the pharmacist explain things in ways you were able to understand? 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16/16 (100)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432560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Would you like to see a pharmacist again for a consultation like you had today?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14/16 (88)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2/16 (12)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N/A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8" name="Rounded Rectangle 57"/>
          <p:cNvSpPr/>
          <p:nvPr/>
        </p:nvSpPr>
        <p:spPr bwMode="auto">
          <a:xfrm>
            <a:off x="31135637" y="6278562"/>
            <a:ext cx="12725400" cy="13716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ysClr val="windowText" lastClr="000000"/>
                </a:solidFill>
                <a:latin typeface="Calibri"/>
                <a:cs typeface="Calibri"/>
              </a:rPr>
              <a:t>FIGURE 1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. Percentage 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of total</a:t>
            </a:r>
            <a:r>
              <a:rPr lang="en-US" sz="4400" b="1" dirty="0" smtClean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responses that were negative* according to gender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036939" y="6519033"/>
            <a:ext cx="114533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553237" y="20692233"/>
            <a:ext cx="10843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674856" y="20616033"/>
            <a:ext cx="113009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503237" y="35691762"/>
            <a:ext cx="14630400" cy="914400"/>
          </a:xfrm>
          <a:prstGeom prst="roundRect">
            <a:avLst/>
          </a:prstGeom>
          <a:solidFill>
            <a:srgbClr val="002454"/>
          </a:solidFill>
          <a:ln w="6350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65" name="Text Box 571"/>
          <p:cNvSpPr txBox="1">
            <a:spLocks noChangeArrowheads="1"/>
          </p:cNvSpPr>
          <p:nvPr/>
        </p:nvSpPr>
        <p:spPr bwMode="auto">
          <a:xfrm>
            <a:off x="808037" y="36606162"/>
            <a:ext cx="1417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numCol="1" spcCol="914400"/>
          <a:lstStyle/>
          <a:p>
            <a:pPr algn="l"/>
            <a:r>
              <a:rPr lang="en-US" sz="2400" dirty="0">
                <a:latin typeface="Calibri"/>
                <a:cs typeface="Calibri"/>
              </a:rPr>
              <a:t>1. </a:t>
            </a:r>
            <a:r>
              <a:rPr lang="en-US" sz="2400" dirty="0" err="1">
                <a:latin typeface="Calibri"/>
                <a:cs typeface="Calibri"/>
              </a:rPr>
              <a:t>Berdine</a:t>
            </a:r>
            <a:r>
              <a:rPr lang="en-US" sz="2400" dirty="0">
                <a:latin typeface="Calibri"/>
                <a:cs typeface="Calibri"/>
              </a:rPr>
              <a:t> H, et al. The Pharmacists’ Role in the Patient-Centered Medical Home (PCMH). Ann </a:t>
            </a:r>
            <a:r>
              <a:rPr lang="en-US" sz="2400" dirty="0" err="1">
                <a:latin typeface="Calibri"/>
                <a:cs typeface="Calibri"/>
              </a:rPr>
              <a:t>Pharmacother</a:t>
            </a:r>
            <a:r>
              <a:rPr lang="en-US" sz="2400" dirty="0">
                <a:latin typeface="Calibri"/>
                <a:cs typeface="Calibri"/>
              </a:rPr>
              <a:t>. 2012;46:723-50.</a:t>
            </a:r>
          </a:p>
          <a:p>
            <a:pPr algn="l"/>
            <a:r>
              <a:rPr lang="en-US" sz="2400" dirty="0">
                <a:latin typeface="Calibri"/>
                <a:cs typeface="Calibri"/>
              </a:rPr>
              <a:t>2. </a:t>
            </a:r>
            <a:r>
              <a:rPr lang="en-US" sz="2400" dirty="0" err="1">
                <a:latin typeface="Calibri"/>
                <a:cs typeface="Calibri"/>
              </a:rPr>
              <a:t>Trygstad</a:t>
            </a:r>
            <a:r>
              <a:rPr lang="en-US" sz="2400" dirty="0">
                <a:latin typeface="Calibri"/>
                <a:cs typeface="Calibri"/>
              </a:rPr>
              <a:t> T. The Role of the Pharmacist in CCNC. NC Med J. 2009;70:3:274-76.</a:t>
            </a:r>
          </a:p>
        </p:txBody>
      </p:sp>
      <p:sp>
        <p:nvSpPr>
          <p:cNvPr id="66" name="Text Box 708"/>
          <p:cNvSpPr txBox="1">
            <a:spLocks noChangeArrowheads="1"/>
          </p:cNvSpPr>
          <p:nvPr/>
        </p:nvSpPr>
        <p:spPr bwMode="auto">
          <a:xfrm>
            <a:off x="731837" y="19613562"/>
            <a:ext cx="14173200" cy="112013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3" tIns="45717" rIns="91433" bIns="45717"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The study format was a survey administered via interview by the primary investigator following a pharmacist consultation service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16 patients met with a pharmacist for a consultation during the study period of August 2012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The reason for the consultation could be anything drug or disease-state related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Patients were eligible if they had a pharmacist encounter, were over age 18, and spoke fluent English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After the consultation, </a:t>
            </a:r>
            <a:r>
              <a:rPr lang="en-US" sz="4400" b="1" dirty="0">
                <a:latin typeface="Calibri" pitchFamily="34" charset="0"/>
                <a:cs typeface="Calibri" pitchFamily="34" charset="0"/>
              </a:rPr>
              <a:t>the pharmacist left the room and the primary investigator asked a series of twelve questions relating to the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encounter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The questions were multiple choice format with one open-ended question relating to suggestions for improvement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91791"/>
              </p:ext>
            </p:extLst>
          </p:nvPr>
        </p:nvGraphicFramePr>
        <p:xfrm>
          <a:off x="15667037" y="19689762"/>
          <a:ext cx="14630400" cy="32308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562600"/>
                <a:gridCol w="3200400"/>
                <a:gridCol w="2362200"/>
                <a:gridCol w="35052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/>
                          <a:cs typeface="Calibri"/>
                        </a:rPr>
                        <a:t>Too</a:t>
                      </a:r>
                      <a:r>
                        <a:rPr lang="en-US" sz="3200" baseline="0" dirty="0" smtClean="0">
                          <a:latin typeface="Calibri"/>
                          <a:cs typeface="Calibri"/>
                        </a:rPr>
                        <a:t> short*</a:t>
                      </a:r>
                      <a:r>
                        <a:rPr lang="en-US" sz="3200" dirty="0" smtClean="0">
                          <a:latin typeface="Calibri"/>
                          <a:cs typeface="Calibri"/>
                        </a:rPr>
                        <a:t>, n/total responses (%)</a:t>
                      </a:r>
                      <a:endParaRPr lang="en-US" sz="32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Too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long*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About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right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Would</a:t>
                      </a:r>
                      <a:r>
                        <a:rPr lang="en-US" sz="2800" baseline="0" dirty="0" smtClean="0">
                          <a:latin typeface="Calibri"/>
                          <a:cs typeface="Calibri"/>
                        </a:rPr>
                        <a:t> you say the time allotted with the pharmacist was too short, too long, or about right?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1/16 (6)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15/16 (94)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70995"/>
              </p:ext>
            </p:extLst>
          </p:nvPr>
        </p:nvGraphicFramePr>
        <p:xfrm>
          <a:off x="15667037" y="23194962"/>
          <a:ext cx="14706600" cy="32308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10000"/>
                <a:gridCol w="3124200"/>
                <a:gridCol w="2667000"/>
                <a:gridCol w="2590800"/>
                <a:gridCol w="2514600"/>
              </a:tblGrid>
              <a:tr h="13959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/>
                          <a:cs typeface="Calibri"/>
                        </a:rPr>
                        <a:t>Not</a:t>
                      </a:r>
                      <a:r>
                        <a:rPr lang="en-US" sz="3200" baseline="0" dirty="0" smtClean="0">
                          <a:latin typeface="Calibri"/>
                          <a:cs typeface="Calibri"/>
                        </a:rPr>
                        <a:t> at all comfortable*</a:t>
                      </a:r>
                      <a:r>
                        <a:rPr lang="en-US" sz="3200" dirty="0" smtClean="0">
                          <a:latin typeface="Calibri"/>
                          <a:cs typeface="Calibri"/>
                        </a:rPr>
                        <a:t>, n/total responses (%)</a:t>
                      </a:r>
                      <a:endParaRPr lang="en-US" sz="32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Not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very comfortable*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Somewhat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comfortable*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Very comfortable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How comfortable</a:t>
                      </a:r>
                      <a:r>
                        <a:rPr lang="en-US" sz="2800" baseline="0" dirty="0" smtClean="0">
                          <a:latin typeface="Calibri"/>
                          <a:cs typeface="Calibri"/>
                        </a:rPr>
                        <a:t> did you feel with the pharmacist?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1/16 (6)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15/16 (96)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4336"/>
              </p:ext>
            </p:extLst>
          </p:nvPr>
        </p:nvGraphicFramePr>
        <p:xfrm>
          <a:off x="15667037" y="26776362"/>
          <a:ext cx="14782800" cy="32308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562600"/>
                <a:gridCol w="3200400"/>
                <a:gridCol w="2514600"/>
                <a:gridCol w="3505200"/>
              </a:tblGrid>
              <a:tr h="13959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/>
                          <a:cs typeface="Calibri"/>
                        </a:rPr>
                        <a:t>Not</a:t>
                      </a:r>
                      <a:r>
                        <a:rPr lang="en-US" sz="3200" baseline="0" dirty="0" smtClean="0">
                          <a:latin typeface="Calibri"/>
                          <a:cs typeface="Calibri"/>
                        </a:rPr>
                        <a:t> helpful*</a:t>
                      </a:r>
                      <a:r>
                        <a:rPr lang="en-US" sz="3200" dirty="0" smtClean="0">
                          <a:latin typeface="Calibri"/>
                          <a:cs typeface="Calibri"/>
                        </a:rPr>
                        <a:t>, n/total responses (%)</a:t>
                      </a:r>
                      <a:endParaRPr lang="en-US" sz="32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Somewhat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helpful*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Very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helpful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, n/total responses (%)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How helpful was the information the pharmacist provided on your treatment goals?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0/16 (0)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3/16 (19)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13/16 (81)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6" name="Rounded Rectangle 75"/>
          <p:cNvSpPr/>
          <p:nvPr/>
        </p:nvSpPr>
        <p:spPr bwMode="auto">
          <a:xfrm>
            <a:off x="31364237" y="15254922"/>
            <a:ext cx="12725400" cy="146304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ysClr val="windowText" lastClr="000000"/>
                </a:solidFill>
                <a:latin typeface="Calibri"/>
                <a:cs typeface="Calibri"/>
              </a:rPr>
              <a:t>FIGURE 2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. Percentage of </a:t>
            </a:r>
            <a:r>
              <a:rPr lang="en-US" sz="4400" b="1" dirty="0" smtClean="0">
                <a:solidFill>
                  <a:sysClr val="windowText" lastClr="000000"/>
                </a:solidFill>
                <a:latin typeface="Calibri"/>
                <a:cs typeface="Calibri"/>
              </a:rPr>
              <a:t>total 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responses that were negative* according to age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31592837" y="24718962"/>
            <a:ext cx="12725400" cy="1676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ysClr val="windowText" lastClr="000000"/>
                </a:solidFill>
                <a:latin typeface="Calibri"/>
                <a:cs typeface="Calibri"/>
              </a:rPr>
              <a:t>FIGURE 3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. Percentage of </a:t>
            </a:r>
            <a:r>
              <a:rPr lang="en-US" sz="4400" b="1" dirty="0" smtClean="0">
                <a:solidFill>
                  <a:sysClr val="windowText" lastClr="000000"/>
                </a:solidFill>
                <a:latin typeface="Calibri"/>
                <a:cs typeface="Calibri"/>
              </a:rPr>
              <a:t>total 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responses that were negative* according to reason for consultation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15590837" y="6278562"/>
            <a:ext cx="14630400" cy="115824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TABLE 2. </a:t>
            </a:r>
            <a:r>
              <a:rPr lang="en-US" sz="4400" b="1" dirty="0" smtClean="0">
                <a:solidFill>
                  <a:sysClr val="windowText" lastClr="000000"/>
                </a:solidFill>
                <a:latin typeface="Calibri"/>
                <a:cs typeface="Calibri"/>
              </a:rPr>
              <a:t>Results of the 12 survey questions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29261"/>
              </p:ext>
            </p:extLst>
          </p:nvPr>
        </p:nvGraphicFramePr>
        <p:xfrm>
          <a:off x="960437" y="31272162"/>
          <a:ext cx="14097000" cy="4191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587617"/>
                <a:gridCol w="7509383"/>
              </a:tblGrid>
              <a:tr h="536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/>
                          <a:cs typeface="Calibri"/>
                        </a:rPr>
                        <a:t>n/total</a:t>
                      </a:r>
                      <a:r>
                        <a:rPr lang="en-US" sz="3200" baseline="0" dirty="0" smtClean="0">
                          <a:latin typeface="Calibri"/>
                          <a:cs typeface="Calibri"/>
                        </a:rPr>
                        <a:t> (%)</a:t>
                      </a:r>
                      <a:endParaRPr lang="en-US" sz="32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002454"/>
                    </a:solidFill>
                  </a:tcPr>
                </a:tc>
              </a:tr>
              <a:tr h="5532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Male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8/16</a:t>
                      </a:r>
                      <a:r>
                        <a:rPr lang="en-US" sz="2800" baseline="0" dirty="0" smtClean="0">
                          <a:latin typeface="Calibri"/>
                          <a:cs typeface="Calibri"/>
                        </a:rPr>
                        <a:t> (50)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Age 30-50 years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4/16 (25)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867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Age 51-70 years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4/16 (25)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867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Age 71-90 years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7/16  (44)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8674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Age 91+ years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/>
                          <a:cs typeface="Calibri"/>
                        </a:rPr>
                        <a:t>1/16 (6)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70560"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/>
                          <a:cs typeface="Calibri"/>
                        </a:rPr>
                        <a:t>Average age: 66 years</a:t>
                      </a:r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598C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6" name="Rounded Rectangle 55"/>
          <p:cNvSpPr/>
          <p:nvPr/>
        </p:nvSpPr>
        <p:spPr bwMode="auto">
          <a:xfrm>
            <a:off x="926644" y="29900562"/>
            <a:ext cx="11463793" cy="115824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latin typeface="Calibri"/>
                <a:cs typeface="Calibri"/>
              </a:rPr>
              <a:t>TABLE 1. Patient demographics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15667037" y="32643762"/>
            <a:ext cx="14630400" cy="1295400"/>
          </a:xfrm>
          <a:prstGeom prst="roundRect">
            <a:avLst/>
          </a:prstGeom>
          <a:solidFill>
            <a:srgbClr val="002454"/>
          </a:solidFill>
          <a:ln w="63500" cap="flat" cmpd="sng" algn="ctr">
            <a:solidFill>
              <a:srgbClr val="7598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667037" y="30184764"/>
            <a:ext cx="1181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dirty="0" smtClean="0">
                <a:latin typeface="Calibri"/>
                <a:cs typeface="Calibri"/>
              </a:rPr>
              <a:t>*Considered negative responses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48037" y="34167762"/>
            <a:ext cx="1463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400" b="1" dirty="0" smtClean="0">
                <a:latin typeface="Calibri"/>
                <a:cs typeface="Calibri"/>
              </a:rPr>
              <a:t>The majority of the responses to the pharmacist and the pharmacist encounter were positive (</a:t>
            </a:r>
            <a:r>
              <a:rPr lang="en-US" sz="4400" b="1" dirty="0" smtClean="0">
                <a:latin typeface="Calibri"/>
                <a:cs typeface="Calibri"/>
              </a:rPr>
              <a:t>87.5%</a:t>
            </a:r>
            <a:r>
              <a:rPr lang="en-US" sz="4400" b="1" dirty="0" smtClean="0">
                <a:latin typeface="Calibri"/>
                <a:cs typeface="Calibri"/>
              </a:rPr>
              <a:t>)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b="1" dirty="0">
                <a:latin typeface="Calibri"/>
                <a:cs typeface="Calibri"/>
              </a:rPr>
              <a:t>The responses indicate that patients find the pharmacist informative, helpful, and comfortable to interact </a:t>
            </a:r>
            <a:r>
              <a:rPr lang="en-US" sz="4400" b="1" dirty="0" smtClean="0">
                <a:latin typeface="Calibri"/>
                <a:cs typeface="Calibri"/>
              </a:rPr>
              <a:t>with</a:t>
            </a:r>
            <a:endParaRPr lang="en-US" sz="4400" b="1" dirty="0"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526037" y="34091562"/>
            <a:ext cx="1882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400" b="1" dirty="0">
                <a:latin typeface="Calibri"/>
                <a:cs typeface="Calibri"/>
              </a:rPr>
              <a:t>Males and those between the ages of 71-90 years old were more likely to answer </a:t>
            </a:r>
            <a:r>
              <a:rPr lang="en-US" sz="4400" b="1" dirty="0" smtClean="0">
                <a:latin typeface="Calibri"/>
                <a:cs typeface="Calibri"/>
              </a:rPr>
              <a:t>negatively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b="1" dirty="0" smtClean="0">
                <a:latin typeface="Calibri"/>
                <a:cs typeface="Calibri"/>
              </a:rPr>
              <a:t>No patients had any recommendations for areas of improvement, so a further area of study </a:t>
            </a:r>
            <a:r>
              <a:rPr lang="en-US" sz="4400" b="1" dirty="0">
                <a:latin typeface="Calibri"/>
                <a:cs typeface="Calibri"/>
              </a:rPr>
              <a:t>c</a:t>
            </a:r>
            <a:r>
              <a:rPr lang="en-US" sz="4400" b="1" dirty="0" smtClean="0">
                <a:latin typeface="Calibri"/>
                <a:cs typeface="Calibri"/>
              </a:rPr>
              <a:t>ould be to determine how to maximize the pharmacist benefit in an ambulatory care setting for males and the elderly</a:t>
            </a:r>
            <a:endParaRPr lang="en-US" sz="4400" b="1" dirty="0">
              <a:latin typeface="Calibri"/>
              <a:cs typeface="Calibri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30297437" y="34091562"/>
            <a:ext cx="0" cy="3429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4" descr="wakemed 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0837" y="182562"/>
            <a:ext cx="5602337" cy="3657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25370</TotalTime>
  <Words>1009</Words>
  <Application>Microsoft Macintosh PowerPoint</Application>
  <PresentationFormat>Custom</PresentationFormat>
  <Paragraphs>105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University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Biomechanics Lab</dc:creator>
  <cp:lastModifiedBy>Brianna McQuade</cp:lastModifiedBy>
  <cp:revision>350</cp:revision>
  <cp:lastPrinted>1999-08-02T18:40:46Z</cp:lastPrinted>
  <dcterms:created xsi:type="dcterms:W3CDTF">1999-07-22T17:11:33Z</dcterms:created>
  <dcterms:modified xsi:type="dcterms:W3CDTF">2012-11-26T16:47:41Z</dcterms:modified>
</cp:coreProperties>
</file>