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7" r:id="rId3"/>
    <p:sldId id="268" r:id="rId4"/>
    <p:sldId id="269" r:id="rId5"/>
    <p:sldId id="288" r:id="rId6"/>
    <p:sldId id="289" r:id="rId7"/>
    <p:sldId id="271" r:id="rId8"/>
    <p:sldId id="287" r:id="rId9"/>
    <p:sldId id="28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28436B"/>
    <a:srgbClr val="2E4972"/>
    <a:srgbClr val="4A9CD3"/>
    <a:srgbClr val="254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6"/>
    <p:restoredTop sz="70147" autoAdjust="0"/>
  </p:normalViewPr>
  <p:slideViewPr>
    <p:cSldViewPr snapToGrid="0" snapToObjects="1">
      <p:cViewPr varScale="1">
        <p:scale>
          <a:sx n="44" d="100"/>
          <a:sy n="44" d="100"/>
        </p:scale>
        <p:origin x="1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6" d="100"/>
          <a:sy n="126" d="100"/>
        </p:scale>
        <p:origin x="40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540ED7-D3EF-704C-AE91-546D0C323EA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9E26BB-EDB7-EB43-B22D-F0BECED0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7D7CFA-CDCD-A74D-A4E9-A14F53182E0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3CE442-91EF-0340-87ED-EF2CEEE8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3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CE442-91EF-0340-87ED-EF2CEEE847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CE442-91EF-0340-87ED-EF2CEEE84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CE442-91EF-0340-87ED-EF2CEEE847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7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CE442-91EF-0340-87ED-EF2CEEE847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CE442-91EF-0340-87ED-EF2CEEE847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7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CE442-91EF-0340-87ED-EF2CEEE84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0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CE442-91EF-0340-87ED-EF2CEEE847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8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CE442-91EF-0340-87ED-EF2CEEE847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7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CE442-91EF-0340-87ED-EF2CEEE847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8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"/>
            <a:ext cx="12191999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659" y="365125"/>
            <a:ext cx="11386456" cy="140271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28436B"/>
                </a:solidFill>
              </a:defRPr>
            </a:lvl1pPr>
          </a:lstStyle>
          <a:p>
            <a:r>
              <a:rPr lang="en-US" dirty="0"/>
              <a:t>36pt This slide is for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833563"/>
            <a:ext cx="11385550" cy="3892550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24pt text goes here</a:t>
            </a:r>
          </a:p>
          <a:p>
            <a:pPr lvl="0"/>
            <a:r>
              <a:rPr lang="en-US" dirty="0"/>
              <a:t>This is the second thing</a:t>
            </a:r>
          </a:p>
          <a:p>
            <a:pPr lvl="1"/>
            <a:r>
              <a:rPr lang="en-US" dirty="0"/>
              <a:t>Second level item at 18pt</a:t>
            </a:r>
          </a:p>
          <a:p>
            <a:pPr lvl="1"/>
            <a:r>
              <a:rPr lang="en-US" dirty="0"/>
              <a:t>Another second level item </a:t>
            </a:r>
          </a:p>
          <a:p>
            <a:pPr lvl="0"/>
            <a:r>
              <a:rPr lang="en-US" dirty="0"/>
              <a:t>This is the third thing</a:t>
            </a:r>
          </a:p>
          <a:p>
            <a:pPr lvl="0"/>
            <a:r>
              <a:rPr lang="en-US" dirty="0"/>
              <a:t>This is the fourth thing</a:t>
            </a:r>
          </a:p>
        </p:txBody>
      </p:sp>
    </p:spTree>
    <p:extLst>
      <p:ext uri="{BB962C8B-B14F-4D97-AF65-F5344CB8AC3E}">
        <p14:creationId xmlns:p14="http://schemas.microsoft.com/office/powerpoint/2010/main" val="16855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745316" y="2802467"/>
            <a:ext cx="670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photo takes up the entire </a:t>
            </a:r>
            <a:r>
              <a:rPr lang="en-US"/>
              <a:t>slide here plus a caption in the top left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59692"/>
            <a:ext cx="5105401" cy="849854"/>
          </a:xfrm>
          <a:solidFill>
            <a:srgbClr val="28436B"/>
          </a:solidFill>
        </p:spPr>
        <p:txBody>
          <a:bodyPr lIns="457200" tIns="91440" rIns="457200" bIns="91440" anchor="ctr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18pt Here is some text about the photo. You can move this box.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ideo/A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518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386667" y="2988733"/>
            <a:ext cx="581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</a:t>
            </a:r>
            <a:r>
              <a:rPr lang="en-US" baseline="0" dirty="0"/>
              <a:t> the video or put a linked placeholder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6733" y="365126"/>
            <a:ext cx="10295468" cy="921808"/>
          </a:xfrm>
        </p:spPr>
        <p:txBody>
          <a:bodyPr>
            <a:normAutofit/>
          </a:bodyPr>
          <a:lstStyle>
            <a:lvl1pPr algn="ctr">
              <a:defRPr sz="3400" baseline="0"/>
            </a:lvl1pPr>
          </a:lstStyle>
          <a:p>
            <a:r>
              <a:rPr lang="en-US" dirty="0"/>
              <a:t>34pt Title here for a slide for video/audio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0"/>
          </p:nvPr>
        </p:nvSpPr>
        <p:spPr>
          <a:xfrm>
            <a:off x="1818213" y="1561262"/>
            <a:ext cx="8555569" cy="41645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11"/>
            <a:ext cx="12191999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21808"/>
          </a:xfrm>
        </p:spPr>
        <p:txBody>
          <a:bodyPr>
            <a:normAutofit/>
          </a:bodyPr>
          <a:lstStyle>
            <a:lvl1pPr algn="ctr">
              <a:defRPr sz="3400" baseline="0"/>
            </a:lvl1pPr>
          </a:lstStyle>
          <a:p>
            <a:r>
              <a:rPr lang="en-US" dirty="0"/>
              <a:t>34pt Title here for a slide with chart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879597" y="1737765"/>
            <a:ext cx="8432800" cy="3708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1"/>
            <a:ext cx="12191999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28436B"/>
                </a:solidFill>
              </a:defRPr>
            </a:lvl1pPr>
          </a:lstStyle>
          <a:p>
            <a:r>
              <a:rPr lang="en-US" dirty="0"/>
              <a:t>36pt This slide is for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825625"/>
            <a:ext cx="4953000" cy="3694113"/>
          </a:xfrm>
        </p:spPr>
        <p:txBody>
          <a:bodyPr/>
          <a:lstStyle/>
          <a:p>
            <a:pPr lvl="0"/>
            <a:r>
              <a:rPr lang="en-US" dirty="0"/>
              <a:t>28pt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1825625"/>
            <a:ext cx="4953000" cy="3694113"/>
          </a:xfrm>
        </p:spPr>
        <p:txBody>
          <a:bodyPr/>
          <a:lstStyle/>
          <a:p>
            <a:pPr lvl="0"/>
            <a:r>
              <a:rPr lang="en-US" dirty="0"/>
              <a:t>28pt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7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/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1"/>
            <a:ext cx="12191999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355600"/>
            <a:ext cx="10058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36pt This slide is for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1681163"/>
            <a:ext cx="4930775" cy="757237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 baseline="0">
                <a:solidFill>
                  <a:srgbClr val="4A9CD3"/>
                </a:solidFill>
                <a:latin typeface="Avenir Roman" charset="0"/>
                <a:ea typeface="Avenir Roman" charset="0"/>
                <a:cs typeface="Avenir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28pt title can go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3000" cy="757237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solidFill>
                  <a:srgbClr val="4A9CD3"/>
                </a:solidFill>
                <a:latin typeface="Avenir Roman" charset="0"/>
                <a:ea typeface="Avenir Roman" charset="0"/>
                <a:cs typeface="Avenir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28pt title can go here too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505075"/>
            <a:ext cx="4953000" cy="3014663"/>
          </a:xfrm>
        </p:spPr>
        <p:txBody>
          <a:bodyPr/>
          <a:lstStyle/>
          <a:p>
            <a:pPr lvl="0"/>
            <a:r>
              <a:rPr lang="en-US" dirty="0"/>
              <a:t>28pt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2505075"/>
            <a:ext cx="4953000" cy="3014663"/>
          </a:xfrm>
        </p:spPr>
        <p:txBody>
          <a:bodyPr/>
          <a:lstStyle/>
          <a:p>
            <a:pPr lvl="0"/>
            <a:r>
              <a:rPr lang="en-US" dirty="0"/>
              <a:t>28pt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96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1"/>
            <a:ext cx="12191999" cy="685518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963833" y="2413000"/>
            <a:ext cx="321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Place your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4250267" cy="660400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32pt 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6667" y="1625600"/>
            <a:ext cx="4241800" cy="38862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18pt copy 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5554133" y="457201"/>
            <a:ext cx="6036734" cy="5054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2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006" y="1698170"/>
            <a:ext cx="10249989" cy="871267"/>
          </a:xfrm>
        </p:spPr>
        <p:txBody>
          <a:bodyPr anchor="b">
            <a:normAutofit/>
          </a:bodyPr>
          <a:lstStyle>
            <a:lvl1pPr algn="ctr">
              <a:defRPr sz="4200">
                <a:solidFill>
                  <a:srgbClr val="28436B"/>
                </a:solidFill>
              </a:defRPr>
            </a:lvl1pPr>
          </a:lstStyle>
          <a:p>
            <a:r>
              <a:rPr lang="en-US" dirty="0"/>
              <a:t>Your Title Goes Here at 42pt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006" y="2652803"/>
            <a:ext cx="10249989" cy="116155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rgbClr val="4A9CD3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 at 20pt</a:t>
            </a:r>
          </a:p>
          <a:p>
            <a:r>
              <a:rPr lang="en-US" dirty="0"/>
              <a:t>A Second Subtitle Can go Here </a:t>
            </a:r>
          </a:p>
          <a:p>
            <a:r>
              <a:rPr lang="en-US" dirty="0"/>
              <a:t>Write the date like this: 08.23.2017 </a:t>
            </a:r>
          </a:p>
        </p:txBody>
      </p:sp>
    </p:spTree>
    <p:extLst>
      <p:ext uri="{BB962C8B-B14F-4D97-AF65-F5344CB8AC3E}">
        <p14:creationId xmlns:p14="http://schemas.microsoft.com/office/powerpoint/2010/main" val="16076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wo 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238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31817" y="1140824"/>
            <a:ext cx="10328366" cy="142861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aseline="0">
                <a:solidFill>
                  <a:srgbClr val="28436B"/>
                </a:solidFill>
              </a:defRPr>
            </a:lvl1pPr>
          </a:lstStyle>
          <a:p>
            <a:r>
              <a:rPr lang="en-US" dirty="0"/>
              <a:t>If you have a longer title use this slide. This text is 38pt and remember to avoid widows.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817" y="2661512"/>
            <a:ext cx="10328366" cy="116155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rgbClr val="4A9CD3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 at 20pt</a:t>
            </a:r>
          </a:p>
          <a:p>
            <a:r>
              <a:rPr lang="en-US" dirty="0"/>
              <a:t>A second subtitle can go here too </a:t>
            </a:r>
          </a:p>
          <a:p>
            <a:r>
              <a:rPr lang="en-US" dirty="0"/>
              <a:t>Write the date like this: 08.23.2017 </a:t>
            </a:r>
          </a:p>
        </p:txBody>
      </p:sp>
    </p:spTree>
    <p:extLst>
      <p:ext uri="{BB962C8B-B14F-4D97-AF65-F5344CB8AC3E}">
        <p14:creationId xmlns:p14="http://schemas.microsoft.com/office/powerpoint/2010/main" val="84268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wo 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" y="0"/>
            <a:ext cx="12192238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31817" y="1140824"/>
            <a:ext cx="10328366" cy="73877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aseline="0">
                <a:solidFill>
                  <a:srgbClr val="4A9CD3"/>
                </a:solidFill>
              </a:defRPr>
            </a:lvl1pPr>
          </a:lstStyle>
          <a:p>
            <a:r>
              <a:rPr lang="en-US" dirty="0"/>
              <a:t>Main Title Goes Here: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817" y="2863541"/>
            <a:ext cx="10328366" cy="6924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rgbClr val="28436B"/>
                </a:solidFill>
                <a:latin typeface="Avenir Light" charset="0"/>
                <a:ea typeface="Avenir Light" charset="0"/>
                <a:cs typeface="Avenir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 at 20pt</a:t>
            </a:r>
          </a:p>
          <a:p>
            <a:r>
              <a:rPr lang="en-US" dirty="0"/>
              <a:t>Write the date like this: 08.23.2017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31818" y="1879600"/>
            <a:ext cx="10328365" cy="491067"/>
          </a:xfrm>
        </p:spPr>
        <p:txBody>
          <a:bodyPr/>
          <a:lstStyle>
            <a:lvl1pPr marL="0" indent="0" algn="ctr">
              <a:buNone/>
              <a:defRPr>
                <a:solidFill>
                  <a:srgbClr val="4A9CD3"/>
                </a:solidFill>
              </a:defRPr>
            </a:lvl1pPr>
          </a:lstStyle>
          <a:p>
            <a:pPr lvl="0"/>
            <a:r>
              <a:rPr lang="en-US" dirty="0"/>
              <a:t>This is the second part of your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1"/>
            <a:ext cx="12191999" cy="685518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68868" y="1020903"/>
            <a:ext cx="982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4A9CD3"/>
                </a:solidFill>
                <a:latin typeface="Proxima Nova" charset="0"/>
                <a:ea typeface="Proxima Nova" charset="0"/>
                <a:cs typeface="Proxima Nova" charset="0"/>
              </a:rPr>
              <a:t>“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5267" y="3702714"/>
            <a:ext cx="9930871" cy="35189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4A9CD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- Jane Austen, Pride and Prejudice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075267" y="2415605"/>
            <a:ext cx="9845675" cy="1150716"/>
          </a:xfr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rgbClr val="28436B"/>
                </a:solidFill>
                <a:latin typeface="Avenir Roman" charset="0"/>
                <a:ea typeface="Avenir Roman" charset="0"/>
                <a:cs typeface="Avenir Roman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 declare after all there is no enjoyment like reading! How much sooner one tires of any thing than of a book! When I have a house of my own, I shall be miserable if I have no an excellent library.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w/ 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3"/>
            <a:ext cx="12192000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6732" y="364491"/>
            <a:ext cx="5468513" cy="6102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rgbClr val="28436B"/>
                </a:solidFill>
              </a:defRPr>
            </a:lvl1pPr>
          </a:lstStyle>
          <a:p>
            <a:r>
              <a:rPr lang="en-US" dirty="0"/>
              <a:t>30pt This slide has a photo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110805" y="0"/>
            <a:ext cx="5081195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745046" y="5378825"/>
            <a:ext cx="4502322" cy="849854"/>
          </a:xfrm>
          <a:solidFill>
            <a:srgbClr val="28436B"/>
          </a:solidFill>
        </p:spPr>
        <p:txBody>
          <a:bodyPr lIns="457200" tIns="91440" rIns="457200" bIns="91440" anchor="ctr"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14pt caption for your image. Please keep this at two lines of text and avoid widows.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956732" y="974725"/>
            <a:ext cx="5468514" cy="423769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4A9CD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subtitle at 20pt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56731" y="2101809"/>
            <a:ext cx="5467350" cy="233653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>
              <a:defRPr sz="1600"/>
            </a:lvl2pPr>
          </a:lstStyle>
          <a:p>
            <a:pPr lvl="0"/>
            <a:r>
              <a:rPr lang="en-US" dirty="0"/>
              <a:t>This is the first thing at 20pt</a:t>
            </a:r>
          </a:p>
          <a:p>
            <a:pPr lvl="0"/>
            <a:r>
              <a:rPr lang="en-US" dirty="0"/>
              <a:t>This is the second thing at</a:t>
            </a:r>
          </a:p>
          <a:p>
            <a:pPr lvl="1"/>
            <a:r>
              <a:rPr lang="en-US" dirty="0"/>
              <a:t>Second level item at 16pt</a:t>
            </a:r>
          </a:p>
          <a:p>
            <a:pPr lvl="1"/>
            <a:r>
              <a:rPr lang="en-US" dirty="0"/>
              <a:t>Another second level item </a:t>
            </a:r>
          </a:p>
          <a:p>
            <a:pPr lvl="0"/>
            <a:r>
              <a:rPr lang="en-US" dirty="0"/>
              <a:t>This is the third thing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This is the third thing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w/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"/>
            <a:ext cx="12192000" cy="685518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110804" y="3547533"/>
            <a:ext cx="5081195" cy="331046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10805" y="2809"/>
            <a:ext cx="5081195" cy="331046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65199" y="365127"/>
            <a:ext cx="5460047" cy="6102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rgbClr val="28436B"/>
                </a:solidFill>
              </a:defRPr>
            </a:lvl1pPr>
          </a:lstStyle>
          <a:p>
            <a:r>
              <a:rPr lang="en-US" dirty="0"/>
              <a:t>30pt This slide has 2 photos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965199" y="974725"/>
            <a:ext cx="5460047" cy="423769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4A9CD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subtitle at 20pt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956731" y="2101809"/>
            <a:ext cx="5467350" cy="233653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>
              <a:defRPr sz="1600"/>
            </a:lvl2pPr>
          </a:lstStyle>
          <a:p>
            <a:pPr lvl="0"/>
            <a:r>
              <a:rPr lang="en-US" dirty="0"/>
              <a:t>This is the first thing at 20pt</a:t>
            </a:r>
          </a:p>
          <a:p>
            <a:pPr lvl="0"/>
            <a:r>
              <a:rPr lang="en-US" dirty="0"/>
              <a:t>This is the second thing at</a:t>
            </a:r>
          </a:p>
          <a:p>
            <a:pPr lvl="1"/>
            <a:r>
              <a:rPr lang="en-US" dirty="0"/>
              <a:t>Second level item at 16pt</a:t>
            </a:r>
          </a:p>
          <a:p>
            <a:pPr lvl="1"/>
            <a:r>
              <a:rPr lang="en-US" dirty="0"/>
              <a:t>Another second level item </a:t>
            </a:r>
          </a:p>
          <a:p>
            <a:pPr lvl="0"/>
            <a:r>
              <a:rPr lang="en-US" dirty="0"/>
              <a:t>This is the third thing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This is the third thing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w/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811"/>
            <a:ext cx="12192000" cy="685518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000064" y="4686486"/>
            <a:ext cx="3191933" cy="217151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000067" y="2342172"/>
            <a:ext cx="3191933" cy="217151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000067" y="-2142"/>
            <a:ext cx="3191933" cy="217151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65199" y="365127"/>
            <a:ext cx="6836897" cy="6102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rgbClr val="28436B"/>
                </a:solidFill>
              </a:defRPr>
            </a:lvl1pPr>
          </a:lstStyle>
          <a:p>
            <a:r>
              <a:rPr lang="en-US" dirty="0"/>
              <a:t>32pt This slide has 3 photos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965199" y="974725"/>
            <a:ext cx="6837021" cy="42376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4A9CD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subtitle at 24pt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56730" y="2101809"/>
            <a:ext cx="6845365" cy="233653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  <a:lvl2pPr>
              <a:defRPr sz="1600"/>
            </a:lvl2pPr>
          </a:lstStyle>
          <a:p>
            <a:pPr lvl="0"/>
            <a:r>
              <a:rPr lang="en-US" dirty="0"/>
              <a:t>This is the first thing at 20pt</a:t>
            </a:r>
          </a:p>
          <a:p>
            <a:pPr lvl="0"/>
            <a:r>
              <a:rPr lang="en-US" dirty="0"/>
              <a:t>This is the second thing at</a:t>
            </a:r>
          </a:p>
          <a:p>
            <a:pPr lvl="1"/>
            <a:r>
              <a:rPr lang="en-US" dirty="0"/>
              <a:t>Second level item at 16pt</a:t>
            </a:r>
          </a:p>
          <a:p>
            <a:pPr lvl="1"/>
            <a:r>
              <a:rPr lang="en-US" dirty="0"/>
              <a:t>Another second level item </a:t>
            </a:r>
          </a:p>
          <a:p>
            <a:pPr lvl="0"/>
            <a:r>
              <a:rPr lang="en-US" dirty="0"/>
              <a:t>This is the third thing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This is the third thing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3594100" y="2819400"/>
            <a:ext cx="500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photo takes up the entire slide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3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72" r:id="rId3"/>
    <p:sldLayoutId id="2147483674" r:id="rId4"/>
    <p:sldLayoutId id="2147483675" r:id="rId5"/>
    <p:sldLayoutId id="2147483673" r:id="rId6"/>
    <p:sldLayoutId id="2147483678" r:id="rId7"/>
    <p:sldLayoutId id="2147483679" r:id="rId8"/>
    <p:sldLayoutId id="2147483676" r:id="rId9"/>
    <p:sldLayoutId id="2147483677" r:id="rId10"/>
    <p:sldLayoutId id="2147483654" r:id="rId11"/>
    <p:sldLayoutId id="2147483680" r:id="rId12"/>
    <p:sldLayoutId id="2147483652" r:id="rId13"/>
    <p:sldLayoutId id="2147483653" r:id="rId14"/>
    <p:sldLayoutId id="214748365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baseline="0">
          <a:solidFill>
            <a:srgbClr val="28436B"/>
          </a:solidFill>
          <a:latin typeface="Avenir Medium" charset="0"/>
          <a:ea typeface="Avenir Medium" charset="0"/>
          <a:cs typeface="Avenir Medium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kern="1200">
          <a:solidFill>
            <a:schemeClr val="bg2">
              <a:lumMod val="25000"/>
            </a:schemeClr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>
          <a:solidFill>
            <a:schemeClr val="bg2">
              <a:lumMod val="25000"/>
            </a:schemeClr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bg2">
              <a:lumMod val="25000"/>
            </a:schemeClr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1800" kern="1200">
          <a:solidFill>
            <a:schemeClr val="bg2">
              <a:lumMod val="25000"/>
            </a:schemeClr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1800" kern="1200">
          <a:solidFill>
            <a:schemeClr val="bg2">
              <a:lumMod val="25000"/>
            </a:schemeClr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healthradio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rhealthradio.org/2019/02/27/what-you-need-to-know-before-giving-to-a-charity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rhealthradio.org/2019/06/27/national-hiv-testing-day-june-27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rhealthradio.org/2019/04/15/trusted-health-information-for-you-medlineplus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del@live.unc.edu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icharlm@email.unc.edu" TargetMode="External"/><Relationship Id="rId5" Type="http://schemas.openxmlformats.org/officeDocument/2006/relationships/hyperlink" Target="mailto:brrenner@email.unc.edu" TargetMode="External"/><Relationship Id="rId4" Type="http://schemas.openxmlformats.org/officeDocument/2006/relationships/hyperlink" Target="https://guides.lib.unc.edu/BR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6332-2C7B-4F75-9322-29012F67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11" y="312299"/>
            <a:ext cx="11386456" cy="1402715"/>
          </a:xfrm>
        </p:spPr>
        <p:txBody>
          <a:bodyPr>
            <a:noAutofit/>
          </a:bodyPr>
          <a:lstStyle/>
          <a:p>
            <a:pPr algn="ctr"/>
            <a:r>
              <a:rPr lang="en-US" sz="5800" b="1" dirty="0"/>
              <a:t>Engaging Future Librarians in Engaged Scholarship</a:t>
            </a:r>
            <a:endParaRPr lang="en-US" sz="5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B6856E-82AA-4C6E-A8A1-43B31EAA48DD}"/>
              </a:ext>
            </a:extLst>
          </p:cNvPr>
          <p:cNvSpPr txBox="1">
            <a:spLocks/>
          </p:cNvSpPr>
          <p:nvPr/>
        </p:nvSpPr>
        <p:spPr>
          <a:xfrm>
            <a:off x="83791" y="1973665"/>
            <a:ext cx="12024416" cy="18001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000" b="1" i="1" dirty="0">
                <a:solidFill>
                  <a:srgbClr val="4A9CD3"/>
                </a:solidFill>
                <a:latin typeface="Avenir Light"/>
              </a:rPr>
              <a:t>Shannon Delaney, Barbara </a:t>
            </a:r>
            <a:r>
              <a:rPr lang="en-US" sz="3000" b="1" i="1" dirty="0" err="1">
                <a:solidFill>
                  <a:srgbClr val="4A9CD3"/>
                </a:solidFill>
                <a:latin typeface="Avenir Light"/>
              </a:rPr>
              <a:t>Rochen</a:t>
            </a:r>
            <a:r>
              <a:rPr lang="en-US" sz="3000" b="1" i="1" dirty="0">
                <a:solidFill>
                  <a:srgbClr val="4A9CD3"/>
                </a:solidFill>
                <a:latin typeface="Avenir Light"/>
              </a:rPr>
              <a:t> Renner, and Lee Richardson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solidFill>
                  <a:srgbClr val="4A9CD3"/>
                </a:solidFill>
                <a:latin typeface="Avenir Light"/>
              </a:rPr>
              <a:t>UNC Health Sciences Library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5332DA1-4895-4DD9-8A20-668C65F768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790" y="5287493"/>
            <a:ext cx="11385777" cy="11615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4A9CD3"/>
                </a:solidFill>
              </a:rPr>
              <a:t>Mid</a:t>
            </a:r>
            <a:r>
              <a:rPr lang="en-US" dirty="0">
                <a:solidFill>
                  <a:srgbClr val="4A9CD3"/>
                </a:solidFill>
              </a:rPr>
              <a:t>-</a:t>
            </a:r>
            <a:r>
              <a:rPr lang="en-US" i="1" dirty="0">
                <a:solidFill>
                  <a:srgbClr val="4A9CD3"/>
                </a:solidFill>
              </a:rPr>
              <a:t>Atlantic Chapter</a:t>
            </a:r>
            <a:r>
              <a:rPr lang="en-US" dirty="0">
                <a:solidFill>
                  <a:srgbClr val="4A9CD3"/>
                </a:solidFill>
              </a:rPr>
              <a:t> of the </a:t>
            </a:r>
            <a:r>
              <a:rPr lang="en-US" i="1" dirty="0">
                <a:solidFill>
                  <a:srgbClr val="4A9CD3"/>
                </a:solidFill>
              </a:rPr>
              <a:t>Medical Library Association Annual Meeting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4A9CD3"/>
                </a:solidFill>
              </a:rPr>
              <a:t>October 5-7, 2019</a:t>
            </a:r>
            <a:endParaRPr lang="en-US" sz="2200" dirty="0">
              <a:solidFill>
                <a:srgbClr val="4A9CD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33935" y="6302477"/>
            <a:ext cx="2241755" cy="462117"/>
          </a:xfrm>
          <a:prstGeom prst="rect">
            <a:avLst/>
          </a:prstGeom>
          <a:solidFill>
            <a:srgbClr val="28436B"/>
          </a:solidFill>
          <a:ln>
            <a:solidFill>
              <a:srgbClr val="28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2E804BE-4947-44BE-83D9-61203D584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935" y="6365952"/>
            <a:ext cx="2202945" cy="275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24" y="3076771"/>
            <a:ext cx="760201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7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528002"/>
            <a:ext cx="11386456" cy="630555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1672" y="1677001"/>
            <a:ext cx="11385550" cy="4521758"/>
          </a:xfrm>
        </p:spPr>
        <p:txBody>
          <a:bodyPr>
            <a:normAutofit/>
          </a:bodyPr>
          <a:lstStyle/>
          <a:p>
            <a:r>
              <a:rPr lang="en-US" sz="3200" dirty="0"/>
              <a:t>Students need hands-on experience</a:t>
            </a:r>
          </a:p>
          <a:p>
            <a:r>
              <a:rPr lang="en-US" sz="3200" dirty="0"/>
              <a:t>Academic libraries are increasingly involved in community engaged scholarship</a:t>
            </a:r>
          </a:p>
          <a:p>
            <a:r>
              <a:rPr lang="en-US" sz="3200" dirty="0"/>
              <a:t>Important to involve students to prepare them for academic library careers</a:t>
            </a:r>
            <a:endParaRPr lang="en-US" sz="2800" dirty="0"/>
          </a:p>
          <a:p>
            <a:r>
              <a:rPr lang="en-US" sz="3200" dirty="0"/>
              <a:t>HSL found a way to provide opportunities for students and new professionals with an ongoing project</a:t>
            </a:r>
          </a:p>
          <a:p>
            <a:endParaRPr lang="en-US" sz="16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9842090" y="6272981"/>
            <a:ext cx="2133600" cy="422787"/>
          </a:xfrm>
          <a:prstGeom prst="rect">
            <a:avLst/>
          </a:prstGeom>
          <a:solidFill>
            <a:srgbClr val="28436B"/>
          </a:solidFill>
          <a:ln>
            <a:solidFill>
              <a:srgbClr val="28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43" y="6347202"/>
            <a:ext cx="220084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1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528002"/>
            <a:ext cx="11386456" cy="630555"/>
          </a:xfrm>
        </p:spPr>
        <p:txBody>
          <a:bodyPr/>
          <a:lstStyle/>
          <a:p>
            <a:r>
              <a:rPr lang="en-US" b="1" dirty="0"/>
              <a:t>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430" y="1455312"/>
            <a:ext cx="11385550" cy="4704810"/>
          </a:xfrm>
        </p:spPr>
        <p:txBody>
          <a:bodyPr>
            <a:normAutofit/>
          </a:bodyPr>
          <a:lstStyle/>
          <a:p>
            <a:r>
              <a:rPr lang="en-US" sz="3200" dirty="0"/>
              <a:t>Your Health Radio ® </a:t>
            </a:r>
            <a:r>
              <a:rPr lang="en-US" sz="3200" dirty="0">
                <a:hlinkClick r:id="rId3"/>
              </a:rPr>
              <a:t>https://yourhealthradio.org/</a:t>
            </a:r>
            <a:endParaRPr lang="en-US" sz="3200" dirty="0"/>
          </a:p>
          <a:p>
            <a:pPr lvl="1"/>
            <a:r>
              <a:rPr lang="en-US" sz="2800" dirty="0"/>
              <a:t>Librarians manage and contribute to the companion blog</a:t>
            </a:r>
          </a:p>
          <a:p>
            <a:r>
              <a:rPr lang="en-US" sz="3200" dirty="0"/>
              <a:t>Librarians create posts to expand radio show topics or highlight a national health observance</a:t>
            </a:r>
          </a:p>
          <a:p>
            <a:r>
              <a:rPr lang="en-US" sz="3200" dirty="0"/>
              <a:t>Librarians mentor students and new professionals in creating posts</a:t>
            </a:r>
          </a:p>
          <a:p>
            <a:pPr lvl="1"/>
            <a:r>
              <a:rPr lang="en-US" sz="2800" dirty="0"/>
              <a:t>Provides well-rounded experience</a:t>
            </a:r>
          </a:p>
          <a:p>
            <a:pPr lvl="1"/>
            <a:r>
              <a:rPr lang="en-US" sz="2800" dirty="0"/>
              <a:t>May increase breadth of topics covered in the blog</a:t>
            </a:r>
          </a:p>
          <a:p>
            <a:endParaRPr lang="en-US" sz="16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9842090" y="6272981"/>
            <a:ext cx="2133600" cy="422787"/>
          </a:xfrm>
          <a:prstGeom prst="rect">
            <a:avLst/>
          </a:prstGeom>
          <a:solidFill>
            <a:srgbClr val="28436B"/>
          </a:solidFill>
          <a:ln>
            <a:solidFill>
              <a:srgbClr val="28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43" y="6347202"/>
            <a:ext cx="220084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4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42090" y="6272981"/>
            <a:ext cx="2133600" cy="422787"/>
          </a:xfrm>
          <a:prstGeom prst="rect">
            <a:avLst/>
          </a:prstGeom>
          <a:solidFill>
            <a:srgbClr val="28436B"/>
          </a:solidFill>
          <a:ln>
            <a:solidFill>
              <a:srgbClr val="28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43" y="6347202"/>
            <a:ext cx="2200847" cy="274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06462" y="-90152"/>
            <a:ext cx="12282152" cy="694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3031"/>
            <a:ext cx="5486400" cy="65927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5315594"/>
            <a:ext cx="3234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Student gets author credit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05362" y="1449593"/>
            <a:ext cx="28703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Topic derived from radio show content.</a:t>
            </a:r>
            <a:br>
              <a:rPr lang="en-US" dirty="0"/>
            </a:br>
            <a:endParaRPr lang="en-US" dirty="0"/>
          </a:p>
          <a:p>
            <a:r>
              <a:rPr lang="en-US" sz="2200" dirty="0"/>
              <a:t>Student researched topic and created post.</a:t>
            </a:r>
          </a:p>
          <a:p>
            <a:endParaRPr lang="en-US" dirty="0"/>
          </a:p>
          <a:p>
            <a:r>
              <a:rPr lang="en-US" sz="2200" dirty="0"/>
              <a:t>Your Health Radio librarian team reviewed content with student before posting.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51538" y="6400800"/>
            <a:ext cx="1803042" cy="4185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105363" y="5646619"/>
            <a:ext cx="2678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https://yourhealthradio.org/2019/02/27/what-you-need-to-know-before-giving-to-a-charity/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564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42090" y="6272981"/>
            <a:ext cx="2133600" cy="422787"/>
          </a:xfrm>
          <a:prstGeom prst="rect">
            <a:avLst/>
          </a:prstGeom>
          <a:solidFill>
            <a:srgbClr val="28436B"/>
          </a:solidFill>
          <a:ln>
            <a:solidFill>
              <a:srgbClr val="28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43" y="6347202"/>
            <a:ext cx="2200847" cy="274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90152" y="-90152"/>
            <a:ext cx="12282152" cy="694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0727" y="5226262"/>
            <a:ext cx="3668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New professional gets author credit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32819" y="1302723"/>
            <a:ext cx="29267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National health observance topic.</a:t>
            </a:r>
            <a:br>
              <a:rPr lang="en-US" dirty="0"/>
            </a:br>
            <a:endParaRPr lang="en-US" dirty="0"/>
          </a:p>
          <a:p>
            <a:r>
              <a:rPr lang="en-US" sz="2200" dirty="0"/>
              <a:t>New professional researched topic and created post.</a:t>
            </a:r>
          </a:p>
          <a:p>
            <a:endParaRPr lang="en-US" dirty="0"/>
          </a:p>
          <a:p>
            <a:r>
              <a:rPr lang="en-US" sz="2200" dirty="0"/>
              <a:t>Your Health Radio librarian team reviewed content with student before posting.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3" y="25758"/>
            <a:ext cx="3979333" cy="67215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4106333" y="6503831"/>
            <a:ext cx="2101284" cy="2949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16721" y="5995703"/>
            <a:ext cx="375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https://yourhealthradio.org/2019/06/27/national-hiv-testing-day-june-27/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571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42090" y="6272981"/>
            <a:ext cx="2133600" cy="422787"/>
          </a:xfrm>
          <a:prstGeom prst="rect">
            <a:avLst/>
          </a:prstGeom>
          <a:solidFill>
            <a:srgbClr val="28436B"/>
          </a:solidFill>
          <a:ln>
            <a:solidFill>
              <a:srgbClr val="28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43" y="6347202"/>
            <a:ext cx="2200847" cy="274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3859" y="-269552"/>
            <a:ext cx="12282152" cy="694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6310" y="5346556"/>
            <a:ext cx="2846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Trainee/new professional gets author credit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9487" y="551863"/>
            <a:ext cx="267880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Consumer health service, MedlinePlus, is the topic.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Trainee/new professional researched topic and created post.</a:t>
            </a:r>
          </a:p>
          <a:p>
            <a:endParaRPr lang="en-US" dirty="0"/>
          </a:p>
          <a:p>
            <a:r>
              <a:rPr lang="en-US" sz="2200" dirty="0"/>
              <a:t>Your Health Radio librarian team reviewed content with student before posting.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97" y="-198090"/>
            <a:ext cx="6599123" cy="67387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2664806" y="6035317"/>
            <a:ext cx="5870619" cy="5472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5"/>
          </p:cNvPr>
          <p:cNvSpPr txBox="1"/>
          <p:nvPr/>
        </p:nvSpPr>
        <p:spPr>
          <a:xfrm>
            <a:off x="9255255" y="5803227"/>
            <a:ext cx="285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https://yourhealthradio.org/2019/04/15/trusted-health-information-for-you-medlineplus/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824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428022"/>
            <a:ext cx="11386456" cy="630555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1672" y="1058577"/>
            <a:ext cx="11385550" cy="492069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Two students and one new professional have contributed, with more planned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Students use or learn new skills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Internet searching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Website evaluation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Consumer health practices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Health literacy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Students list on their resumes – may make them more marketable when job searching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842090" y="6272981"/>
            <a:ext cx="2133600" cy="422787"/>
          </a:xfrm>
          <a:prstGeom prst="rect">
            <a:avLst/>
          </a:prstGeom>
          <a:solidFill>
            <a:srgbClr val="28436B"/>
          </a:solidFill>
          <a:ln>
            <a:solidFill>
              <a:srgbClr val="28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43" y="6347202"/>
            <a:ext cx="220084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0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550038"/>
            <a:ext cx="11386456" cy="630555"/>
          </a:xfrm>
        </p:spPr>
        <p:txBody>
          <a:bodyPr/>
          <a:lstStyle/>
          <a:p>
            <a:r>
              <a:rPr lang="en-US" b="1" dirty="0"/>
              <a:t>Everyone Benefits from this Outreach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0766" y="1641919"/>
            <a:ext cx="11385550" cy="3585174"/>
          </a:xfrm>
        </p:spPr>
        <p:txBody>
          <a:bodyPr>
            <a:noAutofit/>
          </a:bodyPr>
          <a:lstStyle/>
          <a:p>
            <a:r>
              <a:rPr lang="en-US" sz="3200" dirty="0"/>
              <a:t>University</a:t>
            </a:r>
            <a:endParaRPr lang="en-US" sz="2800" dirty="0"/>
          </a:p>
          <a:p>
            <a:r>
              <a:rPr lang="en-US" sz="3200" dirty="0"/>
              <a:t>Library</a:t>
            </a:r>
          </a:p>
          <a:p>
            <a:r>
              <a:rPr lang="en-US" sz="3200" dirty="0"/>
              <a:t>Radio show librarian team</a:t>
            </a:r>
          </a:p>
          <a:p>
            <a:r>
              <a:rPr lang="en-US" sz="3200" dirty="0"/>
              <a:t>Listeners of the show and everyone who interacts with the blog</a:t>
            </a:r>
          </a:p>
          <a:p>
            <a:r>
              <a:rPr lang="en-US" sz="3200" dirty="0"/>
              <a:t>Library students and new professionals</a:t>
            </a: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842090" y="6272981"/>
            <a:ext cx="2133600" cy="422787"/>
          </a:xfrm>
          <a:prstGeom prst="rect">
            <a:avLst/>
          </a:prstGeom>
          <a:solidFill>
            <a:srgbClr val="28436B"/>
          </a:solidFill>
          <a:ln>
            <a:solidFill>
              <a:srgbClr val="28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43" y="6347202"/>
            <a:ext cx="220084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66" y="424550"/>
            <a:ext cx="11386456" cy="630555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1672" y="1055105"/>
            <a:ext cx="11385550" cy="5125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Shannon Delaney</a:t>
            </a:r>
            <a:br>
              <a:rPr lang="en-US" sz="3200" dirty="0"/>
            </a:br>
            <a:r>
              <a:rPr lang="en-US" sz="2800" dirty="0"/>
              <a:t>Graduate Research Assistant</a:t>
            </a:r>
            <a:br>
              <a:rPr lang="en-US" sz="2800" dirty="0"/>
            </a:br>
            <a:r>
              <a:rPr lang="en-US" sz="2800" u="sng" dirty="0">
                <a:hlinkClick r:id="rId3"/>
              </a:rPr>
              <a:t>shanndel@live.unc.edu</a:t>
            </a:r>
            <a:br>
              <a:rPr lang="en-US" dirty="0"/>
            </a:br>
            <a:endParaRPr lang="en-US" sz="3200" dirty="0"/>
          </a:p>
          <a:p>
            <a:pPr marL="0" indent="0">
              <a:buNone/>
            </a:pPr>
            <a:r>
              <a:rPr lang="en-US" sz="3200" dirty="0"/>
              <a:t>Barbara </a:t>
            </a:r>
            <a:r>
              <a:rPr lang="en-US" sz="3200" dirty="0" err="1"/>
              <a:t>Rochen</a:t>
            </a:r>
            <a:r>
              <a:rPr lang="en-US" sz="3200" dirty="0"/>
              <a:t> Renner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800" dirty="0">
                <a:hlinkClick r:id="rId4"/>
              </a:rPr>
              <a:t>Library Services Evaluation Specialist and Liaison, Allied Health Sciences</a:t>
            </a:r>
            <a:endParaRPr lang="en-US" sz="28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800" dirty="0">
                <a:hlinkClick r:id="rId5"/>
              </a:rPr>
              <a:t>brrenner@email.unc.edu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3200" dirty="0"/>
              <a:t>Lee Richardson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800" dirty="0"/>
              <a:t>Information Discovery and Metadata Librarian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800" dirty="0">
                <a:hlinkClick r:id="rId6"/>
              </a:rPr>
              <a:t>richarlm@email.unc.edu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842090" y="6272981"/>
            <a:ext cx="2133600" cy="422787"/>
          </a:xfrm>
          <a:prstGeom prst="rect">
            <a:avLst/>
          </a:prstGeom>
          <a:solidFill>
            <a:srgbClr val="28436B"/>
          </a:solidFill>
          <a:ln>
            <a:solidFill>
              <a:srgbClr val="284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43" y="6347202"/>
            <a:ext cx="220084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5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CLibrary" id="{534A9DF2-5AB3-C74F-991E-B0D2D289925C}" vid="{593928F4-8875-444F-994F-8A921B01B1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UNCLibrary_Template_UNCLibrary</Template>
  <TotalTime>2630</TotalTime>
  <Words>392</Words>
  <Application>Microsoft Office PowerPoint</Application>
  <PresentationFormat>Widescreen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 Book</vt:lpstr>
      <vt:lpstr>Avenir Light</vt:lpstr>
      <vt:lpstr>Avenir Medium</vt:lpstr>
      <vt:lpstr>Avenir Roman</vt:lpstr>
      <vt:lpstr>Calibri</vt:lpstr>
      <vt:lpstr>Proxima Nova</vt:lpstr>
      <vt:lpstr>Office Theme</vt:lpstr>
      <vt:lpstr>Engaging Future Librarians in Engaged Scholarship</vt:lpstr>
      <vt:lpstr>Introduction</vt:lpstr>
      <vt:lpstr>Methods</vt:lpstr>
      <vt:lpstr>PowerPoint Presentation</vt:lpstr>
      <vt:lpstr>PowerPoint Presentation</vt:lpstr>
      <vt:lpstr>PowerPoint Presentation</vt:lpstr>
      <vt:lpstr>Results</vt:lpstr>
      <vt:lpstr>Everyone Benefits from this Outreach Project</vt:lpstr>
      <vt:lpstr>Thank You!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Libraries Supporting Graduate Students on Alternative Career Paths: How &amp; Why</dc:title>
  <dc:creator>Richardson, Lee Margaret</dc:creator>
  <cp:lastModifiedBy>Renner, Barbara Rochen</cp:lastModifiedBy>
  <cp:revision>110</cp:revision>
  <cp:lastPrinted>2019-07-02T19:08:30Z</cp:lastPrinted>
  <dcterms:created xsi:type="dcterms:W3CDTF">2019-06-14T17:48:09Z</dcterms:created>
  <dcterms:modified xsi:type="dcterms:W3CDTF">2020-09-03T04:14:37Z</dcterms:modified>
</cp:coreProperties>
</file>